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6" r:id="rId5"/>
    <p:sldId id="257" r:id="rId6"/>
    <p:sldId id="268" r:id="rId7"/>
    <p:sldId id="262" r:id="rId8"/>
    <p:sldId id="259" r:id="rId9"/>
    <p:sldId id="261" r:id="rId10"/>
    <p:sldId id="258" r:id="rId11"/>
    <p:sldId id="266" r:id="rId12"/>
    <p:sldId id="267" r:id="rId13"/>
    <p:sldId id="270" r:id="rId14"/>
    <p:sldId id="271" r:id="rId15"/>
    <p:sldId id="273" r:id="rId16"/>
    <p:sldId id="272" r:id="rId17"/>
    <p:sldId id="269" r:id="rId18"/>
    <p:sldId id="263" r:id="rId19"/>
    <p:sldId id="265" r:id="rId20"/>
    <p:sldId id="274" r:id="rId21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HH_ENG_Liggande.png">
            <a:extLst>
              <a:ext uri="{FF2B5EF4-FFF2-40B4-BE49-F238E27FC236}">
                <a16:creationId xmlns:a16="http://schemas.microsoft.com/office/drawing/2014/main" id="{72DBF608-B0BB-429B-AF4F-58D00291C05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24" y="273602"/>
            <a:ext cx="2374315" cy="7763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Bildobjekt 9" descr="Sidfot_lå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9" t="35675" r="27372" b="35858"/>
          <a:stretch/>
        </p:blipFill>
        <p:spPr>
          <a:xfrm>
            <a:off x="424139" y="1325231"/>
            <a:ext cx="11345476" cy="47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2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58" indent="0">
              <a:buNone/>
              <a:defRPr sz="2100"/>
            </a:lvl2pPr>
            <a:lvl3pPr marL="685718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6" indent="0">
              <a:buNone/>
              <a:defRPr sz="1500"/>
            </a:lvl6pPr>
            <a:lvl7pPr marL="2057143" indent="0">
              <a:buNone/>
              <a:defRPr sz="1500"/>
            </a:lvl7pPr>
            <a:lvl8pPr marL="2400000" indent="0">
              <a:buNone/>
              <a:defRPr sz="1500"/>
            </a:lvl8pPr>
            <a:lvl9pPr marL="2742858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1051"/>
            </a:lvl1pPr>
            <a:lvl2pPr marL="342858" indent="0">
              <a:buNone/>
              <a:defRPr sz="900"/>
            </a:lvl2pPr>
            <a:lvl3pPr marL="685718" indent="0">
              <a:buNone/>
              <a:defRPr sz="751"/>
            </a:lvl3pPr>
            <a:lvl4pPr marL="1028573" indent="0">
              <a:buNone/>
              <a:defRPr sz="675"/>
            </a:lvl4pPr>
            <a:lvl5pPr marL="1371430" indent="0">
              <a:buNone/>
              <a:defRPr sz="675"/>
            </a:lvl5pPr>
            <a:lvl6pPr marL="1714286" indent="0">
              <a:buNone/>
              <a:defRPr sz="675"/>
            </a:lvl6pPr>
            <a:lvl7pPr marL="2057143" indent="0">
              <a:buNone/>
              <a:defRPr sz="675"/>
            </a:lvl7pPr>
            <a:lvl8pPr marL="2400000" indent="0">
              <a:buNone/>
              <a:defRPr sz="675"/>
            </a:lvl8pPr>
            <a:lvl9pPr marL="2742858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8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8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5" y="273600"/>
            <a:ext cx="11158332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2000"/>
            <a:ext cx="11158331" cy="4525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5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HH_ENG_Liggande.png">
            <a:extLst>
              <a:ext uri="{FF2B5EF4-FFF2-40B4-BE49-F238E27FC236}">
                <a16:creationId xmlns:a16="http://schemas.microsoft.com/office/drawing/2014/main" id="{791754D1-64E3-47E2-B04B-4E37731F9CF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24" y="273602"/>
            <a:ext cx="2374315" cy="7763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 marL="3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Bildobjekt 10" descr="Sidfot_lå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424125" y="1338989"/>
            <a:ext cx="11345475" cy="4766613"/>
          </a:xfrm>
          <a:prstGeom prst="rect">
            <a:avLst/>
          </a:prstGeom>
          <a:solidFill>
            <a:srgbClr val="00498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St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08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HH_ENG_Liggande.png">
            <a:extLst>
              <a:ext uri="{FF2B5EF4-FFF2-40B4-BE49-F238E27FC236}">
                <a16:creationId xmlns:a16="http://schemas.microsoft.com/office/drawing/2014/main" id="{C3A63BEE-F745-43F4-8589-9E449731EC1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24" y="273602"/>
            <a:ext cx="2374315" cy="7763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3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8" descr="Sidfot_lå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2000"/>
            <a:ext cx="5472000" cy="452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87080" y="1602000"/>
            <a:ext cx="5472000" cy="4525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1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7" y="273600"/>
            <a:ext cx="1115833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5143"/>
            <a:ext cx="5472000" cy="53160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58" indent="0">
              <a:buNone/>
              <a:defRPr sz="1500" b="1"/>
            </a:lvl2pPr>
            <a:lvl3pPr marL="685718" indent="0">
              <a:buNone/>
              <a:defRPr sz="1351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6" indent="0">
              <a:buNone/>
              <a:defRPr sz="1200" b="1"/>
            </a:lvl6pPr>
            <a:lvl7pPr marL="2057143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8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084400"/>
            <a:ext cx="5472000" cy="40186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8429" y="1485143"/>
            <a:ext cx="5472000" cy="531604"/>
          </a:xfrm>
        </p:spPr>
        <p:txBody>
          <a:bodyPr anchor="b">
            <a:normAutofit/>
          </a:bodyPr>
          <a:lstStyle>
            <a:lvl1pPr marL="0" indent="0">
              <a:buNone/>
              <a:defRPr sz="1500" b="1"/>
            </a:lvl1pPr>
            <a:lvl2pPr marL="342858" indent="0">
              <a:buNone/>
              <a:defRPr sz="1500" b="1"/>
            </a:lvl2pPr>
            <a:lvl3pPr marL="685718" indent="0">
              <a:buNone/>
              <a:defRPr sz="1351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6" indent="0">
              <a:buNone/>
              <a:defRPr sz="1200" b="1"/>
            </a:lvl6pPr>
            <a:lvl7pPr marL="2057143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8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429" y="2084400"/>
            <a:ext cx="5472000" cy="40186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7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6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6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7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7" y="1435104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58" indent="0">
              <a:buNone/>
              <a:defRPr sz="900"/>
            </a:lvl2pPr>
            <a:lvl3pPr marL="685718" indent="0">
              <a:buNone/>
              <a:defRPr sz="751"/>
            </a:lvl3pPr>
            <a:lvl4pPr marL="1028573" indent="0">
              <a:buNone/>
              <a:defRPr sz="675"/>
            </a:lvl4pPr>
            <a:lvl5pPr marL="1371430" indent="0">
              <a:buNone/>
              <a:defRPr sz="675"/>
            </a:lvl5pPr>
            <a:lvl6pPr marL="1714286" indent="0">
              <a:buNone/>
              <a:defRPr sz="675"/>
            </a:lvl6pPr>
            <a:lvl7pPr marL="2057143" indent="0">
              <a:buNone/>
              <a:defRPr sz="675"/>
            </a:lvl7pPr>
            <a:lvl8pPr marL="2400000" indent="0">
              <a:buNone/>
              <a:defRPr sz="675"/>
            </a:lvl8pPr>
            <a:lvl9pPr marL="2742858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HH_ENG_Liggande.png">
            <a:extLst>
              <a:ext uri="{FF2B5EF4-FFF2-40B4-BE49-F238E27FC236}">
                <a16:creationId xmlns:a16="http://schemas.microsoft.com/office/drawing/2014/main" id="{21BD49B8-EF50-442D-A836-3AC997E2FA4C}"/>
              </a:ext>
            </a:extLst>
          </p:cNvPr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88008" y="6102007"/>
            <a:ext cx="1861681" cy="606553"/>
          </a:xfrm>
          <a:prstGeom prst="rect">
            <a:avLst/>
          </a:prstGeom>
        </p:spPr>
      </p:pic>
      <p:pic>
        <p:nvPicPr>
          <p:cNvPr id="13" name="Bildobjekt 12" descr="Sidfot_lång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6400083"/>
            <a:ext cx="2133600" cy="321392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15" y="273600"/>
            <a:ext cx="111583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2000"/>
            <a:ext cx="11158331" cy="45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291094" y="6356353"/>
            <a:ext cx="1509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Std Light" pitchFamily="34" charset="0"/>
              </a:defRPr>
            </a:lvl1pPr>
          </a:lstStyle>
          <a:p>
            <a:fld id="{E77EB496-ABEF-44ED-A2F0-F0CF274C688E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2020-04-23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85138" y="6356353"/>
            <a:ext cx="5012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ill Sans Std Light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981894" y="6356353"/>
            <a:ext cx="819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Std Light" pitchFamily="34" charset="0"/>
              </a:defRPr>
            </a:lvl1pPr>
          </a:lstStyle>
          <a:p>
            <a:fld id="{7F1778D9-81D2-4496-A352-7CD7B16C1ED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73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0" indent="-257150" algn="l" defTabSz="685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557157" indent="-214292" algn="l" defTabSz="68573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j-lt"/>
          <a:ea typeface="+mn-ea"/>
          <a:cs typeface="+mn-cs"/>
        </a:defRPr>
      </a:lvl2pPr>
      <a:lvl3pPr marL="857165" indent="-171434" algn="l" defTabSz="685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031" indent="-171434" algn="l" defTabSz="685734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j-lt"/>
          <a:ea typeface="+mn-ea"/>
          <a:cs typeface="+mn-cs"/>
        </a:defRPr>
      </a:lvl4pPr>
      <a:lvl5pPr marL="1542896" indent="-171434" algn="l" defTabSz="685734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764" indent="-171434" algn="l" defTabSz="685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7" indent="-171434" algn="l" defTabSz="685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4" algn="l" defTabSz="68573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58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6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3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8" algn="l" defTabSz="685718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anam407/Python_Projects.git" TargetMode="External"/><Relationship Id="rId2" Type="http://schemas.openxmlformats.org/officeDocument/2006/relationships/hyperlink" Target="https://docs.bokeh.org/en/latest/docs/install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lpython.com/python-data-visualization-bokeh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Interactive data visualization in Python using Bokeh Library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Sundas </a:t>
            </a:r>
            <a:r>
              <a:rPr lang="sv-SE" dirty="0" err="1"/>
              <a:t>Munir</a:t>
            </a:r>
            <a:r>
              <a:rPr lang="sv-SE" dirty="0"/>
              <a:t> – </a:t>
            </a:r>
            <a:r>
              <a:rPr lang="sv-SE" dirty="0" err="1"/>
              <a:t>Doctoral</a:t>
            </a:r>
            <a:r>
              <a:rPr lang="sv-SE" dirty="0"/>
              <a:t> Student</a:t>
            </a:r>
          </a:p>
          <a:p>
            <a:r>
              <a:rPr lang="sv-SE" dirty="0"/>
              <a:t>Course - </a:t>
            </a:r>
            <a:r>
              <a:rPr lang="sv-SE" dirty="0" err="1"/>
              <a:t>Introduction</a:t>
            </a:r>
            <a:r>
              <a:rPr lang="sv-SE" dirty="0"/>
              <a:t> to Research in </a:t>
            </a:r>
            <a:r>
              <a:rPr lang="sv-SE" dirty="0" err="1"/>
              <a:t>Embedded</a:t>
            </a:r>
            <a:r>
              <a:rPr lang="sv-SE" dirty="0"/>
              <a:t> and Intelligent Systems</a:t>
            </a:r>
          </a:p>
          <a:p>
            <a:r>
              <a:rPr lang="sv-SE" dirty="0"/>
              <a:t>Email: </a:t>
            </a:r>
            <a:r>
              <a:rPr lang="sv-SE" dirty="0" err="1"/>
              <a:t>Sundas.munir@hh.se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165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7C0F-903D-F444-B64A-880CCF14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From Data to Visualization – Figure(s) for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5643-8F05-294C-A020-33CD3762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54" y="1416598"/>
            <a:ext cx="5349199" cy="4710602"/>
          </a:xfrm>
        </p:spPr>
        <p:txBody>
          <a:bodyPr>
            <a:normAutofit/>
          </a:bodyPr>
          <a:lstStyle/>
          <a:p>
            <a:r>
              <a:rPr lang="en-GB" dirty="0"/>
              <a:t>Set up the Figure(s)</a:t>
            </a:r>
          </a:p>
          <a:p>
            <a:pPr lvl="1"/>
            <a:r>
              <a:rPr lang="en-GB" dirty="0"/>
              <a:t>assembling the figure, </a:t>
            </a:r>
          </a:p>
          <a:p>
            <a:pPr lvl="1"/>
            <a:r>
              <a:rPr lang="en-GB" dirty="0"/>
              <a:t>preparing the canvas for visualization</a:t>
            </a:r>
          </a:p>
          <a:p>
            <a:pPr lvl="1"/>
            <a:r>
              <a:rPr lang="en-GB" dirty="0"/>
              <a:t>Customization of everything from grid size, background </a:t>
            </a:r>
            <a:r>
              <a:rPr lang="en-GB" dirty="0" err="1"/>
              <a:t>color</a:t>
            </a:r>
            <a:r>
              <a:rPr lang="en-GB" dirty="0"/>
              <a:t>, background image, border </a:t>
            </a:r>
            <a:r>
              <a:rPr lang="en-GB" dirty="0" err="1"/>
              <a:t>color</a:t>
            </a:r>
            <a:r>
              <a:rPr lang="en-GB" dirty="0"/>
              <a:t> and visibility, title, and axis visibility etc.</a:t>
            </a:r>
          </a:p>
          <a:p>
            <a:endParaRPr lang="en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0C7AF0-A10B-C14B-AEEC-026EB8EB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89" y="1583207"/>
            <a:ext cx="5974080" cy="5178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2B5D20-366B-9449-B0A9-2FB45E17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7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7C0F-903D-F444-B64A-880CCF1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9000"/>
            <a:ext cx="11158332" cy="1143000"/>
          </a:xfrm>
        </p:spPr>
        <p:txBody>
          <a:bodyPr/>
          <a:lstStyle/>
          <a:p>
            <a:r>
              <a:rPr lang="en-SE" dirty="0"/>
              <a:t>From Data to Visualization – Draw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5643-8F05-294C-A020-33CD3762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Draw Your Data</a:t>
            </a:r>
          </a:p>
          <a:p>
            <a:pPr lvl="1"/>
            <a:r>
              <a:rPr lang="en-GB" dirty="0"/>
              <a:t>Bokeh provides multitude of renderers to give shape to the data. </a:t>
            </a:r>
          </a:p>
          <a:p>
            <a:pPr lvl="1"/>
            <a:r>
              <a:rPr lang="en-GB" dirty="0"/>
              <a:t>incredible creative freedom in representing the data.</a:t>
            </a:r>
          </a:p>
          <a:p>
            <a:pPr lvl="1"/>
            <a:r>
              <a:rPr lang="en-GB" dirty="0"/>
              <a:t>Lots of supported glyphs</a:t>
            </a:r>
          </a:p>
          <a:p>
            <a:pPr lvl="2"/>
            <a:r>
              <a:rPr lang="en-GB" dirty="0"/>
              <a:t>Markers: including circle, square, cross, triangle and more</a:t>
            </a:r>
          </a:p>
          <a:p>
            <a:pPr lvl="2"/>
            <a:r>
              <a:rPr lang="en-GB" dirty="0"/>
              <a:t>Line: single, step and multi-line shape</a:t>
            </a:r>
          </a:p>
          <a:p>
            <a:pPr lvl="2"/>
            <a:r>
              <a:rPr lang="en-GB" dirty="0"/>
              <a:t>Bar/Rectangle: traditional or stacked bar (</a:t>
            </a:r>
            <a:r>
              <a:rPr lang="en-GB" dirty="0" err="1"/>
              <a:t>hbar</a:t>
            </a:r>
            <a:r>
              <a:rPr lang="en-GB" dirty="0"/>
              <a:t>) and column (</a:t>
            </a:r>
            <a:r>
              <a:rPr lang="en-GB" dirty="0" err="1"/>
              <a:t>vbar</a:t>
            </a:r>
            <a:r>
              <a:rPr lang="en-GB" dirty="0"/>
              <a:t>) charts as well as waterfall or gantt charts.</a:t>
            </a:r>
          </a:p>
          <a:p>
            <a:pPr lvl="1"/>
            <a:r>
              <a:rPr lang="en-GB" dirty="0"/>
              <a:t>Bokeh has some built-in functionality for building things like stacked bar charts and plenty of examples for creating more advanced visualizations like network graphs and maps.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84D64-33F5-7A47-906E-10FE2538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7C0F-903D-F444-B64A-880CCF1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9000"/>
            <a:ext cx="11158332" cy="1143000"/>
          </a:xfrm>
        </p:spPr>
        <p:txBody>
          <a:bodyPr/>
          <a:lstStyle/>
          <a:p>
            <a:r>
              <a:rPr lang="en-SE" dirty="0"/>
              <a:t>From Data to Visualization – Draw 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84D64-33F5-7A47-906E-10FE2538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B1D9DB-52E3-BF45-98E9-F7CB6BA28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6764" y="1601788"/>
            <a:ext cx="8764210" cy="4525962"/>
          </a:xfrm>
        </p:spPr>
      </p:pic>
    </p:spTree>
    <p:extLst>
      <p:ext uri="{BB962C8B-B14F-4D97-AF65-F5344CB8AC3E}">
        <p14:creationId xmlns:p14="http://schemas.microsoft.com/office/powerpoint/2010/main" val="1045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7C0F-903D-F444-B64A-880CCF1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9000"/>
            <a:ext cx="11158332" cy="1143000"/>
          </a:xfrm>
        </p:spPr>
        <p:txBody>
          <a:bodyPr/>
          <a:lstStyle/>
          <a:p>
            <a:r>
              <a:rPr lang="en-SE" dirty="0"/>
              <a:t>From Data to Visualization – Enable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5643-8F05-294C-A020-33CD3762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000"/>
            <a:ext cx="6058255" cy="4525200"/>
          </a:xfrm>
        </p:spPr>
        <p:txBody>
          <a:bodyPr>
            <a:normAutofit/>
          </a:bodyPr>
          <a:lstStyle/>
          <a:p>
            <a:r>
              <a:rPr lang="en-GB" dirty="0"/>
              <a:t>Interactive Plots</a:t>
            </a:r>
          </a:p>
          <a:p>
            <a:pPr lvl="1"/>
            <a:r>
              <a:rPr lang="en-GB" dirty="0"/>
              <a:t>Numerous options for interaction with data with options such as hover actions, click policy, etc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C71E7-A6FC-6A4C-AA26-E6B93981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855" y="1860236"/>
            <a:ext cx="5192406" cy="3569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06A58-5BF3-0247-8D87-C369EA3E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6" y="3082295"/>
            <a:ext cx="5359400" cy="281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F368AA-514F-2247-8302-AE5D1989D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7C0F-903D-F444-B64A-880CCF14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From Data to Visualization – widgets &amp; Layouts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5643-8F05-294C-A020-33CD3762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2000"/>
            <a:ext cx="5803540" cy="4525200"/>
          </a:xfrm>
        </p:spPr>
        <p:txBody>
          <a:bodyPr>
            <a:normAutofit/>
          </a:bodyPr>
          <a:lstStyle/>
          <a:p>
            <a:r>
              <a:rPr lang="en-GB" dirty="0"/>
              <a:t>Widgets</a:t>
            </a:r>
          </a:p>
          <a:p>
            <a:pPr lvl="1"/>
            <a:r>
              <a:rPr lang="en-GB" dirty="0"/>
              <a:t>Buttons, input fields, dropdowns, etc. Pretty much everything required for a web page</a:t>
            </a:r>
          </a:p>
          <a:p>
            <a:r>
              <a:rPr lang="en-GB" dirty="0"/>
              <a:t>Organize the Layout</a:t>
            </a:r>
          </a:p>
          <a:p>
            <a:pPr lvl="1"/>
            <a:r>
              <a:rPr lang="en-GB" dirty="0"/>
              <a:t>Grid layout, layout, layout for connecting and linking multiple graphs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BF29FE-A5BC-3B44-83D6-E882F595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297" y="1598818"/>
            <a:ext cx="3386782" cy="2823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AB1040-4549-BA49-BD3A-71BA2593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49" y="3896422"/>
            <a:ext cx="8039100" cy="243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6C2D5D-0FC9-B644-94AF-A06A78949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9936-EB10-ED44-BD59-8E5BECF1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Plotting of Reachable and Unsafe Regions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08B4-A973-BB45-BC27-7372F3A1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We draw three kind of plots on top of each other</a:t>
            </a:r>
          </a:p>
          <a:p>
            <a:pPr lvl="1"/>
            <a:r>
              <a:rPr lang="en-SE" dirty="0"/>
              <a:t>Paths (Connected lines through waypoints)</a:t>
            </a:r>
          </a:p>
          <a:p>
            <a:pPr lvl="1"/>
            <a:r>
              <a:rPr lang="en-SE" dirty="0"/>
              <a:t>Reachable Regions – box shape sets representation</a:t>
            </a:r>
          </a:p>
          <a:p>
            <a:pPr lvl="1"/>
            <a:r>
              <a:rPr lang="en-SE" dirty="0"/>
              <a:t>Unsafe Regions– box shape sets representation</a:t>
            </a:r>
          </a:p>
          <a:p>
            <a:r>
              <a:rPr lang="en-SE" dirty="0"/>
              <a:t>We show details in form of text on left column</a:t>
            </a:r>
          </a:p>
          <a:p>
            <a:r>
              <a:rPr lang="en-SE" dirty="0"/>
              <a:t>This is how the end result look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998CA-0A05-EB42-A3BD-3526FDDF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78E153-D305-D44C-88E7-F2C0AA6D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8973"/>
            <a:ext cx="12192000" cy="52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F6A8-A2C8-5A4E-927F-17767398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2713-4B61-CC4F-AA5E-C32D3DF60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Refer to </a:t>
            </a:r>
            <a:r>
              <a:rPr lang="en-SE" dirty="0">
                <a:hlinkClick r:id="rId2"/>
              </a:rPr>
              <a:t>Bokeh</a:t>
            </a:r>
            <a:r>
              <a:rPr lang="en-SE" dirty="0"/>
              <a:t> installation guide</a:t>
            </a:r>
          </a:p>
          <a:p>
            <a:pPr lvl="1"/>
            <a:r>
              <a:rPr lang="en-SE" dirty="0"/>
              <a:t>Install bokeh using commands “conda install bokeh” OR “pip install bokeh” </a:t>
            </a:r>
          </a:p>
          <a:p>
            <a:pPr lvl="1"/>
            <a:r>
              <a:rPr lang="en-SE" dirty="0"/>
              <a:t>“sudo easy_install pip”, if pip command not found.</a:t>
            </a:r>
          </a:p>
          <a:p>
            <a:r>
              <a:rPr lang="en-SE" dirty="0"/>
              <a:t>Download sample code from </a:t>
            </a:r>
            <a:r>
              <a:rPr lang="en-SE" dirty="0">
                <a:hlinkClick r:id="rId3"/>
              </a:rPr>
              <a:t>Github</a:t>
            </a:r>
            <a:r>
              <a:rPr lang="en-SE" dirty="0"/>
              <a:t> respository </a:t>
            </a:r>
          </a:p>
          <a:p>
            <a:r>
              <a:rPr lang="en-GB" dirty="0"/>
              <a:t>Run the Bokeh server – “B</a:t>
            </a:r>
            <a:r>
              <a:rPr lang="en-SE" dirty="0"/>
              <a:t>okeh serve –show Vista”</a:t>
            </a:r>
          </a:p>
          <a:p>
            <a:r>
              <a:rPr lang="en-SE" dirty="0"/>
              <a:t>A simple tutorial to learn more about Bokeh: </a:t>
            </a:r>
            <a:r>
              <a:rPr lang="en-GB" dirty="0">
                <a:hlinkClick r:id="rId4"/>
              </a:rPr>
              <a:t>https://realpython.com/python-data-visualization-bokeh/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0374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8D06-60EC-084F-862D-A1389FBF2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D03B1-D3FB-0C42-A3C9-9B6FB0BAA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E" sz="4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6666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DF86-EA03-4C46-B1BB-05A41D16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897A-934F-AD47-98C3-55E737D9F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Learning Goal</a:t>
            </a:r>
          </a:p>
          <a:p>
            <a:r>
              <a:rPr lang="en-SE" dirty="0"/>
              <a:t>Driving Scenarios</a:t>
            </a:r>
          </a:p>
          <a:p>
            <a:r>
              <a:rPr lang="en-SE" dirty="0"/>
              <a:t>Driving Scenarios Visualization in Vista</a:t>
            </a:r>
          </a:p>
          <a:p>
            <a:r>
              <a:rPr lang="en-SE" dirty="0"/>
              <a:t>Vista and Reachability Analysis</a:t>
            </a:r>
          </a:p>
          <a:p>
            <a:r>
              <a:rPr lang="en-SE" dirty="0"/>
              <a:t>Python - Bokeh Library</a:t>
            </a:r>
          </a:p>
          <a:p>
            <a:r>
              <a:rPr lang="en-SE" dirty="0"/>
              <a:t>Plotting of Reachable and Unsafe Regions</a:t>
            </a:r>
          </a:p>
        </p:txBody>
      </p:sp>
    </p:spTree>
    <p:extLst>
      <p:ext uri="{BB962C8B-B14F-4D97-AF65-F5344CB8AC3E}">
        <p14:creationId xmlns:p14="http://schemas.microsoft.com/office/powerpoint/2010/main" val="20975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9936-EB10-ED44-BD59-8E5BECF1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08B4-A973-BB45-BC27-7372F3A1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You’ll learn how to</a:t>
            </a:r>
          </a:p>
          <a:p>
            <a:pPr lvl="1"/>
            <a:r>
              <a:rPr lang="en-SE" dirty="0"/>
              <a:t>Transform the data into visualization, using Bokeh library</a:t>
            </a:r>
          </a:p>
          <a:p>
            <a:pPr lvl="1"/>
            <a:r>
              <a:rPr lang="en-SE" dirty="0"/>
              <a:t>Customize and organize the visualizations</a:t>
            </a:r>
          </a:p>
          <a:p>
            <a:pPr lvl="1"/>
            <a:r>
              <a:rPr lang="en-SE" dirty="0"/>
              <a:t>Add interactivity to the visualizations</a:t>
            </a:r>
          </a:p>
          <a:p>
            <a:pPr lvl="1"/>
            <a:r>
              <a:rPr lang="en-SE" dirty="0"/>
              <a:t>Running the Bokeh server to examine the static HTML page of the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998CA-0A05-EB42-A3BD-3526FDDF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F0A5-4805-854A-845F-9A80AF88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Driving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6AA89-A71A-A041-B173-80E576815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E" dirty="0"/>
              <a:t>Driving scenarios consist of </a:t>
            </a:r>
          </a:p>
          <a:p>
            <a:pPr lvl="1"/>
            <a:r>
              <a:rPr lang="en-GB" dirty="0"/>
              <a:t>P</a:t>
            </a:r>
            <a:r>
              <a:rPr lang="en-SE" dirty="0"/>
              <a:t>aths</a:t>
            </a:r>
          </a:p>
          <a:p>
            <a:pPr lvl="1"/>
            <a:r>
              <a:rPr lang="en-SE" dirty="0"/>
              <a:t>Vehicles</a:t>
            </a:r>
          </a:p>
          <a:p>
            <a:pPr lvl="1"/>
            <a:r>
              <a:rPr lang="en-SE" dirty="0"/>
              <a:t>Actions</a:t>
            </a:r>
          </a:p>
          <a:p>
            <a:r>
              <a:rPr lang="en-SE" dirty="0"/>
              <a:t>Paths: Connected waypoints i.e. drivable area</a:t>
            </a:r>
          </a:p>
          <a:p>
            <a:r>
              <a:rPr lang="en-SE" dirty="0"/>
              <a:t>Vehicles: Control model of vehicle defining maximum speed, acceleration time, steering angles, etc.</a:t>
            </a:r>
          </a:p>
          <a:p>
            <a:r>
              <a:rPr lang="en-SE" dirty="0"/>
              <a:t>Actions: defines a vehicle ‘v’ driving on path ‘p’ starting from ‘x%’ of path to ‘y%’ with speed ‘s’. In short actions define the trajectory along with other values.</a:t>
            </a:r>
          </a:p>
        </p:txBody>
      </p:sp>
    </p:spTree>
    <p:extLst>
      <p:ext uri="{BB962C8B-B14F-4D97-AF65-F5344CB8AC3E}">
        <p14:creationId xmlns:p14="http://schemas.microsoft.com/office/powerpoint/2010/main" val="288759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E5E8-9BC4-C04B-9ABF-D9D018D3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Driving Scenarios Visualization in Vista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9ECA44-1613-F54F-A807-4C53F2188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033" y="1166019"/>
            <a:ext cx="7914914" cy="45259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45F6B1-595E-AD4B-A28E-8F8CAFAF5A3F}"/>
              </a:ext>
            </a:extLst>
          </p:cNvPr>
          <p:cNvSpPr/>
          <p:nvPr/>
        </p:nvSpPr>
        <p:spPr>
          <a:xfrm>
            <a:off x="424053" y="1416599"/>
            <a:ext cx="3273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Vista is a web-based tool to perform analysis and visualization of reachable sets in automotive safety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Driving scenarios can be defined either graphically or with textual 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Vista uses JavaScript for analysis related calculations and </a:t>
            </a:r>
            <a:r>
              <a:rPr lang="en-GB" dirty="0" err="1"/>
              <a:t>BabylonJS</a:t>
            </a:r>
            <a:r>
              <a:rPr lang="en-GB" dirty="0"/>
              <a:t> engine for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384085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A531-E210-4849-A9BA-78C2E068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Vista and R</a:t>
            </a:r>
            <a:r>
              <a:rPr lang="en-GB" dirty="0"/>
              <a:t>e</a:t>
            </a:r>
            <a:r>
              <a:rPr lang="en-SE" dirty="0"/>
              <a:t>achability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4185-6362-A74F-8E93-5287778E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Unsafe regions are areas with possible or actual collision between vehicles driving under defined actions.</a:t>
            </a:r>
          </a:p>
          <a:p>
            <a:r>
              <a:rPr lang="en-SE" dirty="0"/>
              <a:t>Forward R</a:t>
            </a:r>
            <a:r>
              <a:rPr lang="en-GB" dirty="0"/>
              <a:t>e</a:t>
            </a:r>
            <a:r>
              <a:rPr lang="en-SE" dirty="0"/>
              <a:t>achable Sets and Unsafe Regions: are calculated based on uncertainties</a:t>
            </a:r>
          </a:p>
          <a:p>
            <a:pPr lvl="1"/>
            <a:r>
              <a:rPr lang="en-GB" dirty="0"/>
              <a:t>Geometry, control model of vehicle, kinematic model of vehicle, model of dynamics,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0595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9936-EB10-ED44-BD59-8E5BECF1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Python - Bokeh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08B4-A973-BB45-BC27-7372F3A1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Bokeh is an interactive visualization library for modern web browsers.</a:t>
            </a:r>
          </a:p>
          <a:p>
            <a:r>
              <a:rPr lang="en-GB" dirty="0"/>
              <a:t>provides elegant, concise construction of versatile graphics, and affords high-performance interactivity over large or streaming datasets. </a:t>
            </a:r>
          </a:p>
          <a:p>
            <a:r>
              <a:rPr lang="en-GB" dirty="0"/>
              <a:t>Bokeh renders its graphics using HTML and JavaScript – Great for building web-based dashboards and applications with interactive plots</a:t>
            </a:r>
          </a:p>
          <a:p>
            <a:r>
              <a:rPr lang="en-SE" dirty="0"/>
              <a:t>In Python we will import JSON file compiled from Vista and visualize all the regions using Bokeh library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998CA-0A05-EB42-A3BD-3526FDDF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DAA2-8967-1C42-8FD4-62791296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From Data to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EA7D-B890-2C48-A20A-001553C1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Building a visualization with Bokeh involves the following steps:</a:t>
            </a:r>
          </a:p>
          <a:p>
            <a:pPr lvl="1"/>
            <a:r>
              <a:rPr lang="en-GB" dirty="0"/>
              <a:t>Preparing the data</a:t>
            </a:r>
          </a:p>
          <a:p>
            <a:pPr lvl="1"/>
            <a:r>
              <a:rPr lang="en-GB" dirty="0"/>
              <a:t>Determining where the visualization will be rendered (static HTML in this example)</a:t>
            </a:r>
          </a:p>
          <a:p>
            <a:pPr lvl="1"/>
            <a:r>
              <a:rPr lang="en-GB" dirty="0"/>
              <a:t>Setting up the figure(s) for the plot</a:t>
            </a:r>
          </a:p>
          <a:p>
            <a:pPr lvl="1"/>
            <a:r>
              <a:rPr lang="en-GB" dirty="0"/>
              <a:t>Drawing the data and enable interaction</a:t>
            </a:r>
          </a:p>
          <a:p>
            <a:pPr lvl="1"/>
            <a:r>
              <a:rPr lang="en-GB" dirty="0"/>
              <a:t>Organizing the layout for HTML document</a:t>
            </a:r>
          </a:p>
          <a:p>
            <a:pPr lvl="1"/>
            <a:r>
              <a:rPr lang="en-GB" dirty="0"/>
              <a:t>Running Bokeh server to launch static HTML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9E1A3-365C-B84D-A32F-759957B3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7C0F-903D-F444-B64A-880CCF14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From Data to Visualization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5643-8F05-294C-A020-33CD37625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54" y="1416598"/>
            <a:ext cx="5855765" cy="4710602"/>
          </a:xfrm>
        </p:spPr>
        <p:txBody>
          <a:bodyPr>
            <a:normAutofit/>
          </a:bodyPr>
          <a:lstStyle/>
          <a:p>
            <a:r>
              <a:rPr lang="en-SE" dirty="0"/>
              <a:t>Preparing the Data</a:t>
            </a:r>
          </a:p>
          <a:p>
            <a:pPr lvl="1"/>
            <a:r>
              <a:rPr lang="en-SE" dirty="0"/>
              <a:t>Data for this example is in the form of JSON files compiled from Vista. </a:t>
            </a:r>
          </a:p>
          <a:p>
            <a:pPr lvl="1"/>
            <a:r>
              <a:rPr lang="en-US" dirty="0"/>
              <a:t>Waypoints are represented as (</a:t>
            </a:r>
            <a:r>
              <a:rPr lang="en-US" dirty="0" err="1"/>
              <a:t>x,y</a:t>
            </a:r>
            <a:r>
              <a:rPr lang="en-US" dirty="0"/>
              <a:t>) coordinates and path is connected line between waypoints</a:t>
            </a:r>
            <a:endParaRPr lang="en-SE" dirty="0"/>
          </a:p>
          <a:p>
            <a:pPr lvl="1"/>
            <a:r>
              <a:rPr lang="en-SE" dirty="0"/>
              <a:t>Reachable and Unsafe regions are contained in the JSON file in form of sets.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3B263-D9AD-C24D-8BBE-A2B0BC9D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35" y="179177"/>
            <a:ext cx="2650434" cy="1325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2F725-B312-C847-9093-D2C6D7DE7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21" y="1511023"/>
            <a:ext cx="5870448" cy="47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05815"/>
      </p:ext>
    </p:extLst>
  </p:cSld>
  <p:clrMapOvr>
    <a:masterClrMapping/>
  </p:clrMapOvr>
</p:sld>
</file>

<file path=ppt/theme/theme1.xml><?xml version="1.0" encoding="utf-8"?>
<a:theme xmlns:a="http://schemas.openxmlformats.org/drawingml/2006/main" name="HH_Tema_Bredbild">
  <a:themeElements>
    <a:clrScheme name="HH-mal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985"/>
      </a:accent1>
      <a:accent2>
        <a:srgbClr val="22BBEA"/>
      </a:accent2>
      <a:accent3>
        <a:srgbClr val="006DB0"/>
      </a:accent3>
      <a:accent4>
        <a:srgbClr val="96C0E3"/>
      </a:accent4>
      <a:accent5>
        <a:srgbClr val="B81218"/>
      </a:accent5>
      <a:accent6>
        <a:srgbClr val="B0CC3B"/>
      </a:accent6>
      <a:hlink>
        <a:srgbClr val="0000FF"/>
      </a:hlink>
      <a:folHlink>
        <a:srgbClr val="800080"/>
      </a:folHlink>
    </a:clrScheme>
    <a:fontScheme name="HH-PPT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ENG_Bredbild.potx" id="{8A0B5E8D-7E02-465D-A537-4D7A08C0351F}" vid="{94C3E651-8086-40F5-B5BA-B7DF121CBF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3B07C5C9AF0F47AE18C2854A013709" ma:contentTypeVersion="2" ma:contentTypeDescription="Skapa ett nytt dokument." ma:contentTypeScope="" ma:versionID="910ea1cbe916e1bbd833018328b94f19">
  <xsd:schema xmlns:xsd="http://www.w3.org/2001/XMLSchema" xmlns:xs="http://www.w3.org/2001/XMLSchema" xmlns:p="http://schemas.microsoft.com/office/2006/metadata/properties" xmlns:ns2="02130096-2b30-485c-92da-bd307b1fdfc3" targetNamespace="http://schemas.microsoft.com/office/2006/metadata/properties" ma:root="true" ma:fieldsID="52628735ce5c5fd6ca959912d84bf562" ns2:_="">
    <xsd:import namespace="02130096-2b30-485c-92da-bd307b1fdf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30096-2b30-485c-92da-bd307b1fdf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1A7BB-F039-45B4-841E-512AEF827A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30096-2b30-485c-92da-bd307b1fdf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2C06AA-E5EE-47A5-B646-7668F8BDA8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28410A-9A13-4430-8B0F-D92C6D02D7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HH_Tema_Bredbild</Template>
  <TotalTime>22928</TotalTime>
  <Words>819</Words>
  <Application>Microsoft Macintosh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Gill Sans Std</vt:lpstr>
      <vt:lpstr>Gill Sans Std Light</vt:lpstr>
      <vt:lpstr>HH_Tema_Bredbild</vt:lpstr>
      <vt:lpstr>Interactive data visualization in Python using Bokeh Library</vt:lpstr>
      <vt:lpstr>Contents</vt:lpstr>
      <vt:lpstr>Learning Goal</vt:lpstr>
      <vt:lpstr>Driving Scenarios</vt:lpstr>
      <vt:lpstr>Driving Scenarios Visualization in Vista</vt:lpstr>
      <vt:lpstr>Vista and Reachability Analysis</vt:lpstr>
      <vt:lpstr>Python - Bokeh Library</vt:lpstr>
      <vt:lpstr>From Data to Visualization</vt:lpstr>
      <vt:lpstr>From Data to Visualization - Data</vt:lpstr>
      <vt:lpstr>From Data to Visualization – Figure(s) for plot</vt:lpstr>
      <vt:lpstr>From Data to Visualization – Draw Plot</vt:lpstr>
      <vt:lpstr>From Data to Visualization – Draw Plot</vt:lpstr>
      <vt:lpstr>From Data to Visualization – Enable interaction</vt:lpstr>
      <vt:lpstr>From Data to Visualization – widgets &amp; Layouts</vt:lpstr>
      <vt:lpstr>Plotting of Reachable and Unsafe Regions</vt:lpstr>
      <vt:lpstr>Useful 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Scenarios from Vista to Python</dc:title>
  <dc:creator>Sundas Munir</dc:creator>
  <cp:lastModifiedBy>Sundas Munir</cp:lastModifiedBy>
  <cp:revision>53</cp:revision>
  <dcterms:created xsi:type="dcterms:W3CDTF">2020-04-07T13:22:55Z</dcterms:created>
  <dcterms:modified xsi:type="dcterms:W3CDTF">2020-04-26T13:52:25Z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0x010100F83B07C5C9AF0F47AE18C2854A013709</vt:lpwstr>
  </property>
</Properties>
</file>