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0" r:id="rId1"/>
  </p:sldMasterIdLst>
  <p:notesMasterIdLst>
    <p:notesMasterId r:id="rId34"/>
  </p:notesMasterIdLst>
  <p:handoutMasterIdLst>
    <p:handoutMasterId r:id="rId35"/>
  </p:handoutMasterIdLst>
  <p:sldIdLst>
    <p:sldId id="545" r:id="rId2"/>
    <p:sldId id="474" r:id="rId3"/>
    <p:sldId id="568" r:id="rId4"/>
    <p:sldId id="550" r:id="rId5"/>
    <p:sldId id="570" r:id="rId6"/>
    <p:sldId id="543" r:id="rId7"/>
    <p:sldId id="555" r:id="rId8"/>
    <p:sldId id="557" r:id="rId9"/>
    <p:sldId id="534" r:id="rId10"/>
    <p:sldId id="544" r:id="rId11"/>
    <p:sldId id="560" r:id="rId12"/>
    <p:sldId id="495" r:id="rId13"/>
    <p:sldId id="496" r:id="rId14"/>
    <p:sldId id="271" r:id="rId15"/>
    <p:sldId id="561" r:id="rId16"/>
    <p:sldId id="479" r:id="rId17"/>
    <p:sldId id="480" r:id="rId18"/>
    <p:sldId id="487" r:id="rId19"/>
    <p:sldId id="486" r:id="rId20"/>
    <p:sldId id="537" r:id="rId21"/>
    <p:sldId id="481" r:id="rId22"/>
    <p:sldId id="563" r:id="rId23"/>
    <p:sldId id="485" r:id="rId24"/>
    <p:sldId id="488" r:id="rId25"/>
    <p:sldId id="558" r:id="rId26"/>
    <p:sldId id="564" r:id="rId27"/>
    <p:sldId id="559" r:id="rId28"/>
    <p:sldId id="565" r:id="rId29"/>
    <p:sldId id="566" r:id="rId30"/>
    <p:sldId id="510" r:id="rId31"/>
    <p:sldId id="414" r:id="rId32"/>
    <p:sldId id="567" r:id="rId3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F00"/>
    <a:srgbClr val="FF3300"/>
    <a:srgbClr val="18A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5244" autoAdjust="0"/>
  </p:normalViewPr>
  <p:slideViewPr>
    <p:cSldViewPr>
      <p:cViewPr varScale="1">
        <p:scale>
          <a:sx n="112" d="100"/>
          <a:sy n="112" d="100"/>
        </p:scale>
        <p:origin x="180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3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4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932AB-3482-45A8-9B2B-2437A6D87065}" type="datetimeFigureOut">
              <a:rPr lang="en-GB" smtClean="0"/>
              <a:pPr/>
              <a:t>27/02/2015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3E44A-3BFF-4D68-AE53-DEE820B073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77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ea typeface="+mn-ea"/>
              <a:cs typeface="Arial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ea typeface="+mn-ea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813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ea typeface="+mn-ea"/>
              <a:cs typeface="Arial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6DF02F0-A1C9-4D20-BEEF-1E0319EB19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014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568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20D42C-E16F-48FC-967C-F9D05A85339B}" type="slidenum">
              <a:rPr lang="en-GB" smtClean="0">
                <a:ea typeface="Microsoft YaHei" charset="-122"/>
              </a:rPr>
              <a:pPr/>
              <a:t>10</a:t>
            </a:fld>
            <a:endParaRPr lang="en-GB" dirty="0" smtClean="0">
              <a:ea typeface="Microsoft YaHei" charset="-122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35746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420D42C-E16F-48FC-967C-F9D05A85339B}" type="slidenum">
              <a:rPr lang="en-GB" smtClean="0">
                <a:ea typeface="Microsoft YaHei" charset="-122"/>
              </a:rPr>
              <a:pPr/>
              <a:t>11</a:t>
            </a:fld>
            <a:endParaRPr lang="en-GB" dirty="0" smtClean="0">
              <a:ea typeface="Microsoft YaHei" charset="-122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09502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569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343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33B7BB-F1EC-46C3-A410-BD8ED0945A1D}" type="slidenum">
              <a:rPr lang="en-GB" smtClean="0">
                <a:ea typeface="Microsoft YaHei" charset="-122"/>
              </a:rPr>
              <a:pPr/>
              <a:t>14</a:t>
            </a:fld>
            <a:endParaRPr lang="en-GB" dirty="0" smtClean="0">
              <a:ea typeface="Microsoft YaHei" charset="-122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57722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018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144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810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331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87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685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558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Combine 28 and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081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882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086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446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218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400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768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981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44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3648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017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244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33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93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84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06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01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732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6DF02F0-A1C9-4D20-BEEF-1E0319EB19EA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93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0" y="3705225"/>
            <a:ext cx="7737475" cy="1143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50673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Symbol" pitchFamily="18" charset="2"/>
              <a:buNone/>
              <a:defRPr sz="24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15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158" y="354150"/>
            <a:ext cx="559564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2800"/>
            </a:lvl1pPr>
            <a:lvl2pPr marL="900000" indent="-180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  <a:defRPr sz="24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40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>
          <a:xfrm>
            <a:off x="339725" y="6619875"/>
            <a:ext cx="503238" cy="2079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E0D3B-C2F9-4E67-802A-D86EAADE27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97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576" y="6618288"/>
            <a:ext cx="2405062" cy="209550"/>
          </a:xfrm>
          <a:prstGeom prst="rect">
            <a:avLst/>
          </a:prstGeom>
        </p:spPr>
        <p:txBody>
          <a:bodyPr/>
          <a:lstStyle/>
          <a:p>
            <a:fld id="{FD096DE7-A3F0-478B-9577-E214F52AB914}" type="datetimeFigureOut">
              <a:rPr lang="sv-SE" smtClean="0"/>
              <a:pPr/>
              <a:t>2015-02-27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9725" y="6426200"/>
            <a:ext cx="6873875" cy="2159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DEA8F7-2515-4590-A56C-0C005745683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26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576" y="6618288"/>
            <a:ext cx="2405062" cy="209550"/>
          </a:xfrm>
          <a:prstGeom prst="rect">
            <a:avLst/>
          </a:prstGeom>
        </p:spPr>
        <p:txBody>
          <a:bodyPr/>
          <a:lstStyle/>
          <a:p>
            <a:fld id="{FD096DE7-A3F0-478B-9577-E214F52AB914}" type="datetimeFigureOut">
              <a:rPr lang="sv-SE" smtClean="0"/>
              <a:pPr/>
              <a:t>2015-02-27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9725" y="6426200"/>
            <a:ext cx="6873875" cy="2159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EF0549-7852-4AF5-8DD2-4789D11253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31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2" y="3541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576" y="6618288"/>
            <a:ext cx="2405062" cy="209550"/>
          </a:xfrm>
          <a:prstGeom prst="rect">
            <a:avLst/>
          </a:prstGeom>
        </p:spPr>
        <p:txBody>
          <a:bodyPr/>
          <a:lstStyle/>
          <a:p>
            <a:fld id="{FD096DE7-A3F0-478B-9577-E214F52AB914}" type="datetimeFigureOut">
              <a:rPr lang="sv-SE" smtClean="0"/>
              <a:pPr/>
              <a:t>2015-02-27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9725" y="6426200"/>
            <a:ext cx="6873875" cy="2159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9725" y="6619875"/>
            <a:ext cx="503238" cy="2079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891237-7E73-47F5-9BF7-BEC67F0B6228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33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HH_ENG_Liggande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8093" y="223136"/>
            <a:ext cx="1780736" cy="587681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FEB23-9002-3648-B355-FADFDDB491EB}" type="datetime1">
              <a:rPr lang="sv-SE" smtClean="0"/>
              <a:t>2015-02-27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Name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3B4AB-545D-4141-9538-2D9081CC3DD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Sidfot_lång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" y="6480431"/>
            <a:ext cx="1600200" cy="2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4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800"/>
        </a:spcBef>
        <a:buFont typeface="Arial"/>
        <a:buChar char="•"/>
        <a:defRPr sz="32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Gill Sans Std"/>
        </a:defRPr>
      </a:lvl1pPr>
      <a:lvl2pPr marL="742950" indent="-285750" algn="l" defTabSz="457200" rtl="0" eaLnBrk="1" latinLnBrk="0" hangingPunct="1">
        <a:spcBef>
          <a:spcPts val="600"/>
        </a:spcBef>
        <a:buFont typeface="Arial"/>
        <a:buChar char="–"/>
        <a:defRPr sz="28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Gill Sans St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Gill Sans St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Gill Sans St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Gill Sans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827" y="5013176"/>
            <a:ext cx="6222346" cy="7200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000" i="1" dirty="0">
                <a:solidFill>
                  <a:srgbClr val="000000"/>
                </a:solidFill>
                <a:latin typeface="Gill Sans MT" pitchFamily="32" charset="0"/>
              </a:rPr>
              <a:t>Sławomir Nowaczyk, Thorsteinn Rögnvaldsson, Stefan Byttner</a:t>
            </a:r>
          </a:p>
          <a:p>
            <a:pPr>
              <a:spcBef>
                <a:spcPts val="0"/>
              </a:spcBef>
            </a:pPr>
            <a:r>
              <a:rPr lang="en-GB" sz="2000" i="1" dirty="0">
                <a:solidFill>
                  <a:srgbClr val="000000"/>
                </a:solidFill>
                <a:latin typeface="Gill Sans MT" pitchFamily="32" charset="0"/>
              </a:rPr>
              <a:t>Fredrik Bode, Niclas Karlsson, Rune Prytz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75556" y="3360577"/>
            <a:ext cx="7992888" cy="6901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Gill Sans Std"/>
                <a:ea typeface="+mn-ea"/>
                <a:cs typeface="Gill Sans St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Gill Sans Std"/>
                <a:ea typeface="+mn-ea"/>
                <a:cs typeface="Gill Sans St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Std"/>
                <a:ea typeface="+mn-ea"/>
                <a:cs typeface="Gill Sans St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Gill Sans Std"/>
                <a:ea typeface="+mn-ea"/>
                <a:cs typeface="Gill Sans St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Gill Sans Std"/>
                <a:ea typeface="+mn-ea"/>
                <a:cs typeface="Gill Sans St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rgbClr val="006CB0"/>
                </a:solidFill>
                <a:latin typeface="Calibri" panose="020F0502020204030204" pitchFamily="34" charset="0"/>
              </a:rPr>
              <a:t>ReDi2Service &amp; In4Uptime</a:t>
            </a:r>
            <a:endParaRPr lang="en-GB" sz="4000" dirty="0" smtClean="0">
              <a:solidFill>
                <a:srgbClr val="006CB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06" y="260648"/>
            <a:ext cx="1808938" cy="1800200"/>
          </a:xfrm>
          <a:prstGeom prst="rect">
            <a:avLst/>
          </a:prstGeom>
        </p:spPr>
      </p:pic>
      <p:pic>
        <p:nvPicPr>
          <p:cNvPr id="7" name="Picture 2" descr="http://www.cam.liu.se/cam-dagen/vinnova/1.335862/Vinnova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7" y="5949280"/>
            <a:ext cx="2224245" cy="80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165304"/>
            <a:ext cx="3915308" cy="6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logodesignlove.com/images/car/volvo-logotyp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15" y="157428"/>
            <a:ext cx="3912369" cy="273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Fleet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System </a:t>
            </a:r>
            <a:r>
              <a:rPr lang="en-GB" dirty="0"/>
              <a:t>automatically finds signals to analyse</a:t>
            </a:r>
          </a:p>
          <a:p>
            <a:pPr lvl="1"/>
            <a:r>
              <a:rPr lang="en-GB" dirty="0"/>
              <a:t>from on-board data and fault information</a:t>
            </a:r>
          </a:p>
          <a:p>
            <a:r>
              <a:rPr lang="en-GB" dirty="0" smtClean="0"/>
              <a:t>System </a:t>
            </a:r>
            <a:r>
              <a:rPr lang="en-GB" dirty="0"/>
              <a:t>defines what is normal and what is not</a:t>
            </a:r>
          </a:p>
          <a:p>
            <a:pPr lvl="1"/>
            <a:r>
              <a:rPr lang="en-GB" dirty="0"/>
              <a:t>warns about detected deviations and irregularities</a:t>
            </a:r>
          </a:p>
          <a:p>
            <a:pPr lvl="1"/>
            <a:r>
              <a:rPr lang="en-GB" dirty="0"/>
              <a:t>identifies possible faults by linking against service records</a:t>
            </a:r>
          </a:p>
          <a:p>
            <a:r>
              <a:rPr lang="en-GB" dirty="0" smtClean="0"/>
              <a:t>Learns </a:t>
            </a:r>
            <a:r>
              <a:rPr lang="en-GB" dirty="0"/>
              <a:t>characteristics of faults that actually happen</a:t>
            </a:r>
          </a:p>
          <a:p>
            <a:pPr lvl="1"/>
            <a:r>
              <a:rPr lang="en-GB" dirty="0"/>
              <a:t>can present and explain them to workshop personnel</a:t>
            </a:r>
          </a:p>
          <a:p>
            <a:r>
              <a:rPr lang="en-GB" dirty="0" smtClean="0"/>
              <a:t>It </a:t>
            </a:r>
            <a:r>
              <a:rPr lang="en-GB" dirty="0"/>
              <a:t>is not as reliable nor accurate as focused diagnostic</a:t>
            </a:r>
          </a:p>
          <a:p>
            <a:pPr lvl="1"/>
            <a:r>
              <a:rPr lang="en-GB" dirty="0"/>
              <a:t>it is designed to support, not replace, </a:t>
            </a:r>
            <a:r>
              <a:rPr lang="en-GB" dirty="0" smtClean="0"/>
              <a:t>experts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662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0050" y="1268760"/>
            <a:ext cx="8347075" cy="2900363"/>
            <a:chOff x="231" y="678"/>
            <a:chExt cx="5258" cy="1827"/>
          </a:xfrm>
        </p:grpSpPr>
        <p:pic>
          <p:nvPicPr>
            <p:cNvPr id="922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1" y="678"/>
              <a:ext cx="2345" cy="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7" y="706"/>
              <a:ext cx="2382" cy="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2" name="Text Box 12"/>
            <p:cNvSpPr txBox="1">
              <a:spLocks noChangeArrowheads="1"/>
            </p:cNvSpPr>
            <p:nvPr/>
          </p:nvSpPr>
          <p:spPr bwMode="auto">
            <a:xfrm>
              <a:off x="669" y="2269"/>
              <a:ext cx="1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tx2"/>
                  </a:solidFill>
                </a:rPr>
                <a:t>Air admission blocked</a:t>
              </a:r>
            </a:p>
          </p:txBody>
        </p:sp>
        <p:sp>
          <p:nvSpPr>
            <p:cNvPr id="9223" name="Text Box 13"/>
            <p:cNvSpPr txBox="1">
              <a:spLocks noChangeArrowheads="1"/>
            </p:cNvSpPr>
            <p:nvPr/>
          </p:nvSpPr>
          <p:spPr bwMode="auto">
            <a:xfrm>
              <a:off x="3898" y="2293"/>
              <a:ext cx="10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tx2"/>
                  </a:solidFill>
                </a:rPr>
                <a:t>Injector blocked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9572" y="4365104"/>
            <a:ext cx="770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 Expert defines what to look at and what is normal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identifies factors relevant for each possible fault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 This approach works very well and is reliable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but does not scale sufficiently well</a:t>
            </a:r>
          </a:p>
        </p:txBody>
      </p:sp>
      <p:sp>
        <p:nvSpPr>
          <p:cNvPr id="9" name="Rectangle 86"/>
          <p:cNvSpPr txBox="1">
            <a:spLocks noChangeArrowheads="1"/>
          </p:cNvSpPr>
          <p:nvPr/>
        </p:nvSpPr>
        <p:spPr>
          <a:xfrm>
            <a:off x="3091158" y="354150"/>
            <a:ext cx="5595642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en-GB" dirty="0"/>
              <a:t>Classical Approach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13615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ee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43999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kern="0" dirty="0">
                <a:solidFill>
                  <a:srgbClr val="000000"/>
                </a:solidFill>
              </a:rPr>
              <a:t>Fleet-based </a:t>
            </a:r>
            <a:r>
              <a:rPr lang="en-GB" kern="0" dirty="0" smtClean="0">
                <a:solidFill>
                  <a:srgbClr val="000000"/>
                </a:solidFill>
              </a:rPr>
              <a:t>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777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ee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44000" cy="4876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60967" y="2316981"/>
            <a:ext cx="936104" cy="28803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kern="0" dirty="0">
                <a:solidFill>
                  <a:srgbClr val="000000"/>
                </a:solidFill>
              </a:rPr>
              <a:t>Fleet-based </a:t>
            </a:r>
            <a:r>
              <a:rPr lang="en-GB" kern="0" dirty="0" smtClean="0">
                <a:solidFill>
                  <a:srgbClr val="000000"/>
                </a:solidFill>
              </a:rPr>
              <a:t>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777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Long-term pilot study</a:t>
            </a:r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r>
              <a:rPr lang="en-GB" dirty="0" smtClean="0"/>
              <a:t>Over 3 years (since fall 2011)</a:t>
            </a:r>
          </a:p>
          <a:p>
            <a:r>
              <a:rPr lang="en-GB" dirty="0" smtClean="0"/>
              <a:t>19 Volvo buses (8500 model)</a:t>
            </a:r>
          </a:p>
          <a:p>
            <a:pPr lvl="1"/>
            <a:r>
              <a:rPr lang="en-GB" dirty="0" smtClean="0"/>
              <a:t>14 from year 2007</a:t>
            </a:r>
          </a:p>
          <a:p>
            <a:pPr lvl="1"/>
            <a:r>
              <a:rPr lang="en-GB" dirty="0" smtClean="0"/>
              <a:t>5 from year 2008/2009</a:t>
            </a:r>
          </a:p>
          <a:p>
            <a:pPr lvl="1"/>
            <a:r>
              <a:rPr lang="en-GB" dirty="0" smtClean="0"/>
              <a:t>driven about 100,000 km/year each</a:t>
            </a:r>
          </a:p>
          <a:p>
            <a:r>
              <a:rPr lang="en-GB" dirty="0" smtClean="0"/>
              <a:t>In service around Kungsbacka</a:t>
            </a:r>
          </a:p>
          <a:p>
            <a:pPr lvl="1"/>
            <a:r>
              <a:rPr lang="en-GB" dirty="0" smtClean="0"/>
              <a:t>rotating routes and drivers</a:t>
            </a:r>
          </a:p>
          <a:p>
            <a:r>
              <a:rPr lang="en-GB" dirty="0" smtClean="0"/>
              <a:t>We are logging ~100 signals</a:t>
            </a:r>
          </a:p>
          <a:p>
            <a:pPr lvl="1"/>
            <a:r>
              <a:rPr lang="en-GB" dirty="0" smtClean="0"/>
              <a:t>at 1 Hz frequency</a:t>
            </a:r>
          </a:p>
          <a:p>
            <a:pPr lvl="1"/>
            <a:r>
              <a:rPr lang="en-GB" dirty="0" smtClean="0"/>
              <a:t>around 500MB/week/bus of data`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72310" y="1268760"/>
            <a:ext cx="3348162" cy="2232248"/>
            <a:chOff x="5133392" y="1484784"/>
            <a:chExt cx="3348162" cy="2232248"/>
          </a:xfrm>
        </p:grpSpPr>
        <p:pic>
          <p:nvPicPr>
            <p:cNvPr id="6" name="Picture 2" descr="http://privat.bahnhof.se/wb804705/7039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484784"/>
              <a:ext cx="3333490" cy="223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133392" y="3501008"/>
              <a:ext cx="334816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72310" y="4005064"/>
            <a:ext cx="3348162" cy="2193785"/>
            <a:chOff x="5886251" y="4043527"/>
            <a:chExt cx="3348162" cy="2193785"/>
          </a:xfrm>
        </p:grpSpPr>
        <p:pic>
          <p:nvPicPr>
            <p:cNvPr id="7" name="Picture 2" descr="http://www.phbuss.se/bussbilder_sverige/senaste_uppdateringar/2012/1705_2012/Nettbuss_70453_XUY448_Kungsbacka_station_0805_20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812" y="4043527"/>
              <a:ext cx="3327040" cy="2171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886251" y="6010196"/>
              <a:ext cx="3348162" cy="227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VACT system</a:t>
            </a:r>
            <a:br>
              <a:rPr lang="en-GB" dirty="0" smtClean="0"/>
            </a:br>
            <a:r>
              <a:rPr lang="en-GB" sz="3600" dirty="0" smtClean="0"/>
              <a:t>(</a:t>
            </a:r>
            <a:r>
              <a:rPr lang="en-GB" sz="3600" i="1" dirty="0" smtClean="0"/>
              <a:t>Volvo Analysis and Communication Tool)</a:t>
            </a:r>
            <a:endParaRPr lang="en-GB" dirty="0"/>
          </a:p>
        </p:txBody>
      </p:sp>
      <p:pic>
        <p:nvPicPr>
          <p:cNvPr id="3075" name="Picture 3" descr="C:\Denni\Research\IntelligentVehicles\Volvo_REDI2Service\Presentations\ITOD_20131113\Map_b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6963" y="1790700"/>
            <a:ext cx="5268649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6512" y="1640989"/>
            <a:ext cx="388843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DynaFleet hardware</a:t>
            </a:r>
          </a:p>
          <a:p>
            <a:pPr marL="360000" lvl="1" indent="-1800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software developed in</a:t>
            </a:r>
          </a:p>
          <a:p>
            <a:pPr marL="360000" lvl="1" indent="-180000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the ReDi2Service project</a:t>
            </a:r>
          </a:p>
          <a:p>
            <a:pPr marL="360000" lvl="1" indent="-180000"/>
            <a:endParaRPr lang="en-GB" sz="9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Communication</a:t>
            </a:r>
          </a:p>
          <a:p>
            <a:pPr marL="360000" lvl="1" indent="-1800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GPS, GPRS modem</a:t>
            </a:r>
          </a:p>
          <a:p>
            <a:pPr marL="360000" lvl="1" indent="-1800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3 CAN interfaces</a:t>
            </a:r>
          </a:p>
          <a:p>
            <a:pPr marL="360000" lvl="1" indent="-1800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USB memory</a:t>
            </a:r>
          </a:p>
          <a:p>
            <a:pPr marL="360000" lvl="1" indent="-180000"/>
            <a:endParaRPr lang="en-GB" sz="9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 Easy to configure onboard logging capabilities</a:t>
            </a:r>
          </a:p>
          <a:p>
            <a:pPr marL="360000" lvl="1" indent="-1800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as well as on-line data analysis functions</a:t>
            </a:r>
          </a:p>
        </p:txBody>
      </p:sp>
    </p:spTree>
    <p:extLst>
      <p:ext uri="{BB962C8B-B14F-4D97-AF65-F5344CB8AC3E}">
        <p14:creationId xmlns:p14="http://schemas.microsoft.com/office/powerpoint/2010/main" val="3169683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Fleet Histograms</a:t>
            </a:r>
            <a:endParaRPr lang="en-GB" dirty="0"/>
          </a:p>
        </p:txBody>
      </p:sp>
      <p:pic>
        <p:nvPicPr>
          <p:cNvPr id="4098" name="Picture 2" descr="C:\Denni\Research\IntelligentVehicles\Volvo_REDI2Service\Data\Kungsbacka\newMATLABwork\OneVarCMDplots\cmdPlot_EngineOilTemperature1_7348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40000"/>
            <a:ext cx="5856553" cy="439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844824"/>
            <a:ext cx="41731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Gill Sans MT" pitchFamily="34" charset="-18"/>
              </a:rPr>
              <a:t> Distances between histograms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  <a:latin typeface="Gill Sans MT" pitchFamily="34" charset="-18"/>
              </a:rPr>
              <a:t>of Engine Oil Temperature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Gill Sans MT" pitchFamily="34" charset="-18"/>
              </a:rPr>
              <a:t>19 different vehicles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Gill Sans MT" pitchFamily="34" charset="-18"/>
              </a:rPr>
              <a:t>during one week in 2011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048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Gill Sans MT" pitchFamily="34" charset="-18"/>
              </a:rPr>
              <a:t>Histograms are evenly distributed: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Gill Sans MT" pitchFamily="34" charset="-18"/>
              </a:rPr>
              <a:t>nothing strange</a:t>
            </a:r>
            <a:endParaRPr lang="en-GB" sz="2400" dirty="0">
              <a:solidFill>
                <a:schemeClr val="tx1"/>
              </a:solidFill>
              <a:latin typeface="Gill Sans MT" pitchFamily="34" charset="-1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3726" y="4726885"/>
            <a:ext cx="4442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Gill Sans MT" pitchFamily="34" charset="-18"/>
              </a:rPr>
              <a:t>Each point corresponds to a bus observation</a:t>
            </a:r>
          </a:p>
          <a:p>
            <a:pPr algn="ctr"/>
            <a:r>
              <a:rPr lang="en-GB" dirty="0" smtClean="0">
                <a:solidFill>
                  <a:schemeClr val="tx2"/>
                </a:solidFill>
                <a:latin typeface="Gill Sans MT" pitchFamily="34" charset="-18"/>
              </a:rPr>
              <a:t>(illustrated using multidimensional scaling)</a:t>
            </a:r>
            <a:endParaRPr lang="en-GB" dirty="0">
              <a:solidFill>
                <a:schemeClr val="tx2"/>
              </a:solidFill>
              <a:latin typeface="Gill Sans M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54751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Fleet Histograms</a:t>
            </a:r>
            <a:endParaRPr lang="en-GB" dirty="0"/>
          </a:p>
        </p:txBody>
      </p:sp>
      <p:pic>
        <p:nvPicPr>
          <p:cNvPr id="4098" name="Picture 2" descr="C:\Denni\Research\IntelligentVehicles\Volvo_REDI2Service\Data\Kungsbacka\newMATLABwork\OneVarCMDplots\cmdPlot_EngineOilTemperature1_7347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40000"/>
            <a:ext cx="5856553" cy="439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2080" y="1268760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Gill Sans MT" pitchFamily="34" charset="-18"/>
              </a:rPr>
              <a:t>We are looking for a vehicle that is different from rest of the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3620631"/>
            <a:ext cx="33123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smtClean="0">
                <a:solidFill>
                  <a:schemeClr val="tx1"/>
                </a:solidFill>
                <a:latin typeface="Gill Sans MT" pitchFamily="34" charset="-18"/>
              </a:rPr>
              <a:t>By analysing the VSR: consistent deviation of bus 378 is caused by a broken ECU... </a:t>
            </a:r>
          </a:p>
          <a:p>
            <a:pPr algn="just"/>
            <a:endParaRPr lang="en-GB" sz="1000" dirty="0" smtClean="0">
              <a:solidFill>
                <a:schemeClr val="tx1"/>
              </a:solidFill>
              <a:latin typeface="Gill Sans MT" pitchFamily="34" charset="-18"/>
            </a:endParaRPr>
          </a:p>
          <a:p>
            <a:pPr algn="just"/>
            <a:r>
              <a:rPr lang="en-GB" sz="2800" dirty="0" smtClean="0">
                <a:solidFill>
                  <a:schemeClr val="tx1"/>
                </a:solidFill>
                <a:latin typeface="Gill Sans MT" pitchFamily="34" charset="-18"/>
              </a:rPr>
              <a:t>Cooling fan runs at full speed all the time</a:t>
            </a:r>
            <a:endParaRPr lang="en-GB" sz="3200" dirty="0" smtClean="0">
              <a:solidFill>
                <a:schemeClr val="tx1"/>
              </a:solidFill>
              <a:latin typeface="Gill Sans M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75798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Bus 70452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2009 model</a:t>
            </a:r>
            <a:endParaRPr lang="en-GB" dirty="0"/>
          </a:p>
        </p:txBody>
      </p:sp>
      <p:pic>
        <p:nvPicPr>
          <p:cNvPr id="7" name="Picture 2" descr="http://www.phbuss.se/bussbilder_sverige/senaste_uppdateringar/2012/1705_2012/Nettbuss_70453_XUY448_Kungsbacka_station_0805_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02" y="1682017"/>
            <a:ext cx="2285975" cy="149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70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Bus 70452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2009 model</a:t>
            </a:r>
            <a:endParaRPr lang="en-GB" dirty="0"/>
          </a:p>
        </p:txBody>
      </p:sp>
      <p:pic>
        <p:nvPicPr>
          <p:cNvPr id="7" name="Picture 2" descr="http://www.phbuss.se/bussbilder_sverige/senaste_uppdateringar/2012/1705_2012/Nettbuss_70453_XUY448_Kungsbacka_station_0805_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02" y="1682017"/>
            <a:ext cx="2285975" cy="149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663439" y="3063244"/>
            <a:ext cx="4023316" cy="2743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74367" y="4251951"/>
            <a:ext cx="8503827" cy="548634"/>
          </a:xfrm>
          <a:prstGeom prst="rightArrow">
            <a:avLst/>
          </a:prstGeom>
          <a:solidFill>
            <a:srgbClr val="3334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453" y="4343390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Sep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343" y="4617707"/>
            <a:ext cx="628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2011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7464" y="434339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Jan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7464" y="461770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2012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0634" y="4343390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Jul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365" y="461770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2013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3672" y="434339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Jan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377464" y="4407627"/>
            <a:ext cx="0" cy="301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772365" y="4407627"/>
            <a:ext cx="0" cy="301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39552" y="5229200"/>
            <a:ext cx="8595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Gear box 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problems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(Nov 28)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 bwMode="auto">
          <a:xfrm flipV="1">
            <a:off x="969318" y="4680568"/>
            <a:ext cx="751968" cy="5486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40123" y="2971805"/>
            <a:ext cx="11390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Coolant system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leak (Dec 5)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 bwMode="auto">
          <a:xfrm>
            <a:off x="1209670" y="3433470"/>
            <a:ext cx="579510" cy="9099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475656" y="5166341"/>
            <a:ext cx="1199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Problems with 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Strocco heater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(Dec 9 &amp; Jan 30)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 bwMode="auto">
          <a:xfrm flipH="1" flipV="1">
            <a:off x="1886769" y="4800585"/>
            <a:ext cx="188571" cy="3657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9" name="Straight Arrow Connector 38"/>
          <p:cNvCxnSpPr>
            <a:stCxn id="34" idx="0"/>
            <a:endCxn id="13" idx="3"/>
          </p:cNvCxnSpPr>
          <p:nvPr/>
        </p:nvCxnSpPr>
        <p:spPr bwMode="auto">
          <a:xfrm flipV="1">
            <a:off x="2075340" y="4786984"/>
            <a:ext cx="942043" cy="3793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920269" y="2971805"/>
            <a:ext cx="157517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Tampering with EBS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system (”sabotage”)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Volvo Action Service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(Feb 10)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 bwMode="auto">
          <a:xfrm>
            <a:off x="2707857" y="3802802"/>
            <a:ext cx="492558" cy="540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885886" y="5085184"/>
            <a:ext cx="9660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Oil pressure 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problems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(Mar 2)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46" name="Straight Arrow Connector 45"/>
          <p:cNvCxnSpPr>
            <a:stCxn id="45" idx="0"/>
          </p:cNvCxnSpPr>
          <p:nvPr/>
        </p:nvCxnSpPr>
        <p:spPr bwMode="auto">
          <a:xfrm flipV="1">
            <a:off x="3368903" y="4653136"/>
            <a:ext cx="309071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851920" y="2708920"/>
            <a:ext cx="129516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Complaints that engine „runs strangely”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Probable cause: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CAC leak 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(Apr 12)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49" name="Straight Arrow Connector 48"/>
          <p:cNvCxnSpPr>
            <a:stCxn id="48" idx="2"/>
          </p:cNvCxnSpPr>
          <p:nvPr/>
        </p:nvCxnSpPr>
        <p:spPr bwMode="auto">
          <a:xfrm flipH="1">
            <a:off x="3923928" y="3909249"/>
            <a:ext cx="575575" cy="4558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923928" y="5157192"/>
            <a:ext cx="129073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Service before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annual inspection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(inspection 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Apr 24)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55" name="Straight Arrow Connector 54"/>
          <p:cNvCxnSpPr>
            <a:stCxn id="54" idx="0"/>
          </p:cNvCxnSpPr>
          <p:nvPr/>
        </p:nvCxnSpPr>
        <p:spPr bwMode="auto">
          <a:xfrm flipH="1" flipV="1">
            <a:off x="4139955" y="4653136"/>
            <a:ext cx="429342" cy="50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364088" y="5589240"/>
            <a:ext cx="125540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Engine ”knocks”. 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Cylinder 1 jams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during annual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inspection.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(Repair May 4)</a:t>
            </a:r>
          </a:p>
        </p:txBody>
      </p:sp>
      <p:cxnSp>
        <p:nvCxnSpPr>
          <p:cNvPr id="60" name="Straight Arrow Connector 59"/>
          <p:cNvCxnSpPr>
            <a:stCxn id="59" idx="0"/>
          </p:cNvCxnSpPr>
          <p:nvPr/>
        </p:nvCxnSpPr>
        <p:spPr bwMode="auto">
          <a:xfrm flipH="1" flipV="1">
            <a:off x="4427984" y="4653136"/>
            <a:ext cx="1563808" cy="9361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5519011" y="3238076"/>
            <a:ext cx="11657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Problems with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alternator belt 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tension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(Jul 30)</a:t>
            </a:r>
          </a:p>
        </p:txBody>
      </p:sp>
      <p:cxnSp>
        <p:nvCxnSpPr>
          <p:cNvPr id="68" name="Straight Arrow Connector 67"/>
          <p:cNvCxnSpPr>
            <a:stCxn id="67" idx="2"/>
          </p:cNvCxnSpPr>
          <p:nvPr/>
        </p:nvCxnSpPr>
        <p:spPr bwMode="auto">
          <a:xfrm flipH="1">
            <a:off x="5852146" y="4069073"/>
            <a:ext cx="249717" cy="2743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053150" y="4977205"/>
            <a:ext cx="6960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Service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(Oct 8)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cxnSp>
        <p:nvCxnSpPr>
          <p:cNvPr id="72" name="Straight Arrow Connector 71"/>
          <p:cNvCxnSpPr>
            <a:stCxn id="71" idx="0"/>
          </p:cNvCxnSpPr>
          <p:nvPr/>
        </p:nvCxnSpPr>
        <p:spPr bwMode="auto">
          <a:xfrm flipV="1">
            <a:off x="6401162" y="4709147"/>
            <a:ext cx="273935" cy="2680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6787084" y="5517232"/>
            <a:ext cx="130183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Gear box not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working, replaced</a:t>
            </a:r>
            <a:b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 repaired</a:t>
            </a:r>
          </a:p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(Nov 26)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76" name="Straight Arrow Connector 75"/>
          <p:cNvCxnSpPr>
            <a:stCxn id="75" idx="0"/>
          </p:cNvCxnSpPr>
          <p:nvPr/>
        </p:nvCxnSpPr>
        <p:spPr bwMode="auto">
          <a:xfrm flipH="1" flipV="1">
            <a:off x="7237312" y="4694282"/>
            <a:ext cx="200688" cy="822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14270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Predictive Maintenance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“</a:t>
            </a:r>
            <a:r>
              <a:rPr lang="en-GB" dirty="0" err="1" smtClean="0"/>
              <a:t>Plannable</a:t>
            </a:r>
            <a:r>
              <a:rPr lang="en-GB" dirty="0" smtClean="0"/>
              <a:t>” downtimes</a:t>
            </a:r>
          </a:p>
          <a:p>
            <a:pPr lvl="1"/>
            <a:r>
              <a:rPr lang="en-GB" dirty="0" smtClean="0"/>
              <a:t>avoid high consequential costs for unplanned stops</a:t>
            </a:r>
          </a:p>
          <a:p>
            <a:r>
              <a:rPr lang="en-GB" dirty="0" smtClean="0"/>
              <a:t> Shorter workshop visits</a:t>
            </a:r>
          </a:p>
          <a:p>
            <a:pPr lvl="1"/>
            <a:r>
              <a:rPr lang="en-GB" dirty="0" smtClean="0"/>
              <a:t>better planning and diagnostics</a:t>
            </a:r>
          </a:p>
          <a:p>
            <a:pPr lvl="1"/>
            <a:r>
              <a:rPr lang="en-GB" dirty="0" smtClean="0"/>
              <a:t>reduce number of incorrect repairs</a:t>
            </a:r>
          </a:p>
          <a:p>
            <a:r>
              <a:rPr lang="en-GB" dirty="0" smtClean="0"/>
              <a:t> Optimization of maintenance intervals</a:t>
            </a:r>
          </a:p>
          <a:p>
            <a:pPr lvl="1"/>
            <a:r>
              <a:rPr lang="en-GB" dirty="0" smtClean="0"/>
              <a:t>based on needs of individual vehicles</a:t>
            </a:r>
          </a:p>
          <a:p>
            <a:r>
              <a:rPr lang="en-GB" dirty="0" smtClean="0"/>
              <a:t> Increase knowledge about vehicles and their usage</a:t>
            </a:r>
          </a:p>
        </p:txBody>
      </p:sp>
    </p:spTree>
    <p:extLst>
      <p:ext uri="{BB962C8B-B14F-4D97-AF65-F5344CB8AC3E}">
        <p14:creationId xmlns:p14="http://schemas.microsoft.com/office/powerpoint/2010/main" val="3888840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ee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4488"/>
            <a:ext cx="9143999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 70452 – The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71800" y="5877272"/>
            <a:ext cx="6624736" cy="1080120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/>
              <a:t>Temperature Upstream Catalyst </a:t>
            </a:r>
            <a:r>
              <a:rPr lang="en-GB" sz="2600" dirty="0" smtClean="0"/>
              <a:t>is higher for a long period of time, and keeps growing</a:t>
            </a:r>
          </a:p>
        </p:txBody>
      </p:sp>
    </p:spTree>
    <p:extLst>
      <p:ext uri="{BB962C8B-B14F-4D97-AF65-F5344CB8AC3E}">
        <p14:creationId xmlns:p14="http://schemas.microsoft.com/office/powerpoint/2010/main" val="624777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345333" y="3258000"/>
            <a:ext cx="4798667" cy="3600000"/>
            <a:chOff x="179993" y="187197"/>
            <a:chExt cx="5124484" cy="3844429"/>
          </a:xfrm>
        </p:grpSpPr>
        <p:pic>
          <p:nvPicPr>
            <p:cNvPr id="5122" name="Picture 2" descr="C:\Denni\Research\IntelligentVehicles\Volvo_REDI2Service\Data\Kungsbacka\newMATLABwork\pValueDayResPlots\TemperatureUpstreamCatalyst_452_pValue_dayplo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93" y="187197"/>
              <a:ext cx="5124484" cy="3844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2627784" y="475234"/>
              <a:ext cx="0" cy="3385814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-3" y="44624"/>
            <a:ext cx="5278537" cy="3960000"/>
            <a:chOff x="4500000" y="187200"/>
            <a:chExt cx="4026380" cy="3020623"/>
          </a:xfrm>
        </p:grpSpPr>
        <p:pic>
          <p:nvPicPr>
            <p:cNvPr id="5123" name="Picture 3" descr="C:\Denni\Research\IntelligentVehicles\Volvo_REDI2Service\Data\Kungsbacka\newMATLABwork\pValueDayResPlots\EngineOilTemperature1_452_pValue_dayplo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000" y="187200"/>
              <a:ext cx="4026380" cy="3020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6408000" y="188640"/>
              <a:ext cx="0" cy="288175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220072" y="908720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+mj-lt"/>
              </a:rPr>
              <a:t>Those two temperatures both show significantly abnormal characteristics since November 2011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4725144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+mj-lt"/>
              </a:rPr>
              <a:t>Both those deviations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+mj-lt"/>
              </a:rPr>
              <a:t>disappear in May 2012</a:t>
            </a:r>
          </a:p>
        </p:txBody>
      </p:sp>
    </p:spTree>
    <p:extLst>
      <p:ext uri="{BB962C8B-B14F-4D97-AF65-F5344CB8AC3E}">
        <p14:creationId xmlns:p14="http://schemas.microsoft.com/office/powerpoint/2010/main" val="285670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Bus 70452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2009 model</a:t>
            </a:r>
            <a:endParaRPr lang="en-GB" dirty="0"/>
          </a:p>
        </p:txBody>
      </p:sp>
      <p:pic>
        <p:nvPicPr>
          <p:cNvPr id="7" name="Picture 2" descr="http://www.phbuss.se/bussbilder_sverige/senaste_uppdateringar/2012/1705_2012/Nettbuss_70453_XUY448_Kungsbacka_station_0805_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02" y="1682017"/>
            <a:ext cx="2285975" cy="149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663439" y="3063244"/>
            <a:ext cx="4023316" cy="2743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74367" y="4251951"/>
            <a:ext cx="8503827" cy="548634"/>
          </a:xfrm>
          <a:prstGeom prst="rightArrow">
            <a:avLst/>
          </a:prstGeom>
          <a:solidFill>
            <a:srgbClr val="3334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453" y="4343390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Sep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343" y="4617707"/>
            <a:ext cx="628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2011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7464" y="434339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Jan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7464" y="461770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2012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0634" y="4343390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Jul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365" y="461770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2013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3672" y="434339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Jan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377464" y="4407627"/>
            <a:ext cx="0" cy="301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772365" y="4407627"/>
            <a:ext cx="0" cy="301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39552" y="5229200"/>
            <a:ext cx="7827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Gear box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problems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(Nov 28)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 bwMode="auto">
          <a:xfrm flipV="1">
            <a:off x="930941" y="4680568"/>
            <a:ext cx="790345" cy="5486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40123" y="2971805"/>
            <a:ext cx="11390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Coolant system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leak (Dec 5)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 bwMode="auto">
          <a:xfrm>
            <a:off x="1209670" y="3433470"/>
            <a:ext cx="579510" cy="9099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475656" y="5166341"/>
            <a:ext cx="1199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Problems with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Strocco heater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(Dec 9 &amp; Jan 30)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 bwMode="auto">
          <a:xfrm flipH="1" flipV="1">
            <a:off x="1886769" y="4800585"/>
            <a:ext cx="188571" cy="3657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9" name="Straight Arrow Connector 38"/>
          <p:cNvCxnSpPr>
            <a:stCxn id="34" idx="0"/>
            <a:endCxn id="13" idx="3"/>
          </p:cNvCxnSpPr>
          <p:nvPr/>
        </p:nvCxnSpPr>
        <p:spPr bwMode="auto">
          <a:xfrm flipV="1">
            <a:off x="2075340" y="4786984"/>
            <a:ext cx="942043" cy="3793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920269" y="2971805"/>
            <a:ext cx="145418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Tampering with EBS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system (”sabotage”)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Volvo Action Service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(Feb 10)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 bwMode="auto">
          <a:xfrm>
            <a:off x="2647360" y="3802802"/>
            <a:ext cx="553055" cy="540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771800" y="5085184"/>
            <a:ext cx="9660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Oil pressure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problems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(Mar 2)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6" name="Straight Arrow Connector 45"/>
          <p:cNvCxnSpPr>
            <a:stCxn id="45" idx="0"/>
          </p:cNvCxnSpPr>
          <p:nvPr/>
        </p:nvCxnSpPr>
        <p:spPr bwMode="auto">
          <a:xfrm flipV="1">
            <a:off x="3254817" y="4653136"/>
            <a:ext cx="309071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851920" y="2708920"/>
            <a:ext cx="129516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Complaints that engine „runs strangely”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Probable cause: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CAC leak 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(Apr 12)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9" name="Straight Arrow Connector 48"/>
          <p:cNvCxnSpPr>
            <a:stCxn id="48" idx="2"/>
          </p:cNvCxnSpPr>
          <p:nvPr/>
        </p:nvCxnSpPr>
        <p:spPr bwMode="auto">
          <a:xfrm flipH="1">
            <a:off x="3923928" y="3909249"/>
            <a:ext cx="575575" cy="4558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923928" y="5157192"/>
            <a:ext cx="129073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Service before</a:t>
            </a:r>
            <a:br>
              <a:rPr lang="en-GB" sz="1200" dirty="0" smtClean="0">
                <a:solidFill>
                  <a:srgbClr val="FF0000"/>
                </a:solidFill>
                <a:latin typeface="+mj-lt"/>
              </a:rPr>
            </a:br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annual inspection</a:t>
            </a:r>
          </a:p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(inspection </a:t>
            </a:r>
          </a:p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Apr 24)</a:t>
            </a:r>
            <a:endParaRPr lang="en-GB" sz="12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5" name="Straight Arrow Connector 54"/>
          <p:cNvCxnSpPr>
            <a:stCxn id="54" idx="0"/>
          </p:cNvCxnSpPr>
          <p:nvPr/>
        </p:nvCxnSpPr>
        <p:spPr bwMode="auto">
          <a:xfrm flipH="1" flipV="1">
            <a:off x="4139955" y="4653136"/>
            <a:ext cx="429342" cy="50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364088" y="5589240"/>
            <a:ext cx="125540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Engine ”knocks”. </a:t>
            </a:r>
            <a:br>
              <a:rPr lang="en-GB" sz="1200" dirty="0" smtClean="0">
                <a:solidFill>
                  <a:srgbClr val="FF0000"/>
                </a:solidFill>
                <a:latin typeface="+mj-lt"/>
              </a:rPr>
            </a:br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Cylinder 1 jams</a:t>
            </a:r>
            <a:br>
              <a:rPr lang="en-GB" sz="1200" dirty="0" smtClean="0">
                <a:solidFill>
                  <a:srgbClr val="FF0000"/>
                </a:solidFill>
                <a:latin typeface="+mj-lt"/>
              </a:rPr>
            </a:br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during annual</a:t>
            </a:r>
          </a:p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inspection.</a:t>
            </a:r>
          </a:p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(Repair May 4)</a:t>
            </a:r>
          </a:p>
        </p:txBody>
      </p:sp>
      <p:cxnSp>
        <p:nvCxnSpPr>
          <p:cNvPr id="60" name="Straight Arrow Connector 59"/>
          <p:cNvCxnSpPr>
            <a:stCxn id="59" idx="0"/>
          </p:cNvCxnSpPr>
          <p:nvPr/>
        </p:nvCxnSpPr>
        <p:spPr bwMode="auto">
          <a:xfrm flipH="1" flipV="1">
            <a:off x="4427984" y="4653136"/>
            <a:ext cx="1563808" cy="9361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5519011" y="3238076"/>
            <a:ext cx="11657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Problems with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alternator belt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tension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(Jul 30)</a:t>
            </a:r>
          </a:p>
        </p:txBody>
      </p:sp>
      <p:cxnSp>
        <p:nvCxnSpPr>
          <p:cNvPr id="68" name="Straight Arrow Connector 67"/>
          <p:cNvCxnSpPr>
            <a:stCxn id="67" idx="2"/>
          </p:cNvCxnSpPr>
          <p:nvPr/>
        </p:nvCxnSpPr>
        <p:spPr bwMode="auto">
          <a:xfrm flipH="1">
            <a:off x="5852146" y="4069073"/>
            <a:ext cx="249717" cy="2743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053150" y="4977205"/>
            <a:ext cx="63331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Service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(Oct 8)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2" name="Straight Arrow Connector 71"/>
          <p:cNvCxnSpPr>
            <a:stCxn id="71" idx="0"/>
          </p:cNvCxnSpPr>
          <p:nvPr/>
        </p:nvCxnSpPr>
        <p:spPr bwMode="auto">
          <a:xfrm flipV="1">
            <a:off x="6369808" y="4709147"/>
            <a:ext cx="305289" cy="2680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6787084" y="5532097"/>
            <a:ext cx="130183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Gear box not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working, replaced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or repaired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(Nov 26)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6" name="Straight Arrow Connector 75"/>
          <p:cNvCxnSpPr>
            <a:stCxn id="75" idx="0"/>
          </p:cNvCxnSpPr>
          <p:nvPr/>
        </p:nvCxnSpPr>
        <p:spPr bwMode="auto">
          <a:xfrm flipH="1" flipV="1">
            <a:off x="7237312" y="4709147"/>
            <a:ext cx="200688" cy="822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2362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418383" y="1196752"/>
            <a:ext cx="5521769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+mj-lt"/>
              </a:rPr>
              <a:t>The CAC repair April 12, 2012, is probably an erroneous repair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+mj-lt"/>
              </a:rPr>
              <a:t>The CAC was not the problem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 70452</a:t>
            </a:r>
            <a:endParaRPr lang="en-GB" dirty="0"/>
          </a:p>
        </p:txBody>
      </p:sp>
      <p:pic>
        <p:nvPicPr>
          <p:cNvPr id="7" name="Picture 2" descr="http://www.phbuss.se/bussbilder_sverige/senaste_uppdateringar/2012/1705_2012/Nettbuss_70453_XUY448_Kungsbacka_station_0805_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02" y="1682017"/>
            <a:ext cx="2285975" cy="149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663439" y="3063244"/>
            <a:ext cx="4023316" cy="2743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74367" y="4251951"/>
            <a:ext cx="8503827" cy="548634"/>
          </a:xfrm>
          <a:prstGeom prst="rightArrow">
            <a:avLst/>
          </a:prstGeom>
          <a:solidFill>
            <a:srgbClr val="3334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453" y="4343390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Sep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343" y="4617707"/>
            <a:ext cx="628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2011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7464" y="434339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Jan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7464" y="461770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2012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0634" y="4343390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Jul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365" y="461770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2013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3672" y="434339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Jan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377464" y="4407627"/>
            <a:ext cx="0" cy="301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772365" y="4407627"/>
            <a:ext cx="0" cy="301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39552" y="5229200"/>
            <a:ext cx="7827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Gear box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problems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(Nov 28)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 bwMode="auto">
          <a:xfrm flipV="1">
            <a:off x="930941" y="4680568"/>
            <a:ext cx="790345" cy="5486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40123" y="2971805"/>
            <a:ext cx="11390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Coolant system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leak (Dec 5)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 bwMode="auto">
          <a:xfrm>
            <a:off x="1209670" y="3433470"/>
            <a:ext cx="579510" cy="9099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475656" y="5166341"/>
            <a:ext cx="1199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Problems with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Strocco heater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(Dec 9 &amp; Jan 30)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 bwMode="auto">
          <a:xfrm flipH="1" flipV="1">
            <a:off x="1886769" y="4800585"/>
            <a:ext cx="188571" cy="3657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9" name="Straight Arrow Connector 38"/>
          <p:cNvCxnSpPr>
            <a:stCxn id="34" idx="0"/>
            <a:endCxn id="13" idx="3"/>
          </p:cNvCxnSpPr>
          <p:nvPr/>
        </p:nvCxnSpPr>
        <p:spPr bwMode="auto">
          <a:xfrm flipV="1">
            <a:off x="2075340" y="4786984"/>
            <a:ext cx="942043" cy="3793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920269" y="2971805"/>
            <a:ext cx="145418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Tampering with EBS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system (”sabotage”)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Volvo Action Service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(Feb 10)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 bwMode="auto">
          <a:xfrm>
            <a:off x="2647360" y="3802802"/>
            <a:ext cx="553055" cy="540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771800" y="5085184"/>
            <a:ext cx="9660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Oil pressure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problems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(Mar 2)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6" name="Straight Arrow Connector 45"/>
          <p:cNvCxnSpPr>
            <a:stCxn id="45" idx="0"/>
          </p:cNvCxnSpPr>
          <p:nvPr/>
        </p:nvCxnSpPr>
        <p:spPr bwMode="auto">
          <a:xfrm flipV="1">
            <a:off x="3254817" y="4653136"/>
            <a:ext cx="309071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851920" y="2708920"/>
            <a:ext cx="129516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Complaints that engine „runs strangely”</a:t>
            </a:r>
            <a:br>
              <a:rPr lang="en-GB" sz="1200" dirty="0" smtClean="0">
                <a:solidFill>
                  <a:srgbClr val="FF0000"/>
                </a:solidFill>
                <a:latin typeface="+mj-lt"/>
              </a:rPr>
            </a:br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Probable cause:</a:t>
            </a:r>
            <a:br>
              <a:rPr lang="en-GB" sz="1200" dirty="0" smtClean="0">
                <a:solidFill>
                  <a:srgbClr val="FF0000"/>
                </a:solidFill>
                <a:latin typeface="+mj-lt"/>
              </a:rPr>
            </a:br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CAC leak </a:t>
            </a:r>
          </a:p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(Apr 12)</a:t>
            </a:r>
            <a:endParaRPr lang="en-GB" sz="12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9" name="Straight Arrow Connector 48"/>
          <p:cNvCxnSpPr>
            <a:stCxn id="48" idx="2"/>
          </p:cNvCxnSpPr>
          <p:nvPr/>
        </p:nvCxnSpPr>
        <p:spPr bwMode="auto">
          <a:xfrm flipH="1">
            <a:off x="3923928" y="3909249"/>
            <a:ext cx="575575" cy="4558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923928" y="5157192"/>
            <a:ext cx="129073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Service before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annual inspection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(inspection 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Apr 24)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5" name="Straight Arrow Connector 54"/>
          <p:cNvCxnSpPr>
            <a:stCxn id="54" idx="0"/>
          </p:cNvCxnSpPr>
          <p:nvPr/>
        </p:nvCxnSpPr>
        <p:spPr bwMode="auto">
          <a:xfrm flipH="1" flipV="1">
            <a:off x="4139955" y="4653136"/>
            <a:ext cx="429342" cy="50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364088" y="5589240"/>
            <a:ext cx="125540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Engine ”knocks”.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Cylinder 1 jams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during annual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inspection.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(Repair May 4)</a:t>
            </a:r>
          </a:p>
        </p:txBody>
      </p:sp>
      <p:cxnSp>
        <p:nvCxnSpPr>
          <p:cNvPr id="60" name="Straight Arrow Connector 59"/>
          <p:cNvCxnSpPr>
            <a:stCxn id="59" idx="0"/>
          </p:cNvCxnSpPr>
          <p:nvPr/>
        </p:nvCxnSpPr>
        <p:spPr bwMode="auto">
          <a:xfrm flipH="1" flipV="1">
            <a:off x="4427984" y="4653136"/>
            <a:ext cx="1563808" cy="9361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5519011" y="3238076"/>
            <a:ext cx="11657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Problems with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alternator belt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tension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(Jul 30)</a:t>
            </a:r>
          </a:p>
        </p:txBody>
      </p:sp>
      <p:cxnSp>
        <p:nvCxnSpPr>
          <p:cNvPr id="68" name="Straight Arrow Connector 67"/>
          <p:cNvCxnSpPr>
            <a:stCxn id="67" idx="2"/>
          </p:cNvCxnSpPr>
          <p:nvPr/>
        </p:nvCxnSpPr>
        <p:spPr bwMode="auto">
          <a:xfrm flipH="1">
            <a:off x="5852146" y="4069073"/>
            <a:ext cx="249717" cy="2743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053150" y="4977205"/>
            <a:ext cx="63331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Service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(Oct 8)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2" name="Straight Arrow Connector 71"/>
          <p:cNvCxnSpPr>
            <a:stCxn id="71" idx="0"/>
          </p:cNvCxnSpPr>
          <p:nvPr/>
        </p:nvCxnSpPr>
        <p:spPr bwMode="auto">
          <a:xfrm flipV="1">
            <a:off x="6369808" y="4709147"/>
            <a:ext cx="305289" cy="2680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6787084" y="5532097"/>
            <a:ext cx="130183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Gear box not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working, replaced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or repaired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(Nov 26)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6" name="Straight Arrow Connector 75"/>
          <p:cNvCxnSpPr>
            <a:stCxn id="75" idx="0"/>
          </p:cNvCxnSpPr>
          <p:nvPr/>
        </p:nvCxnSpPr>
        <p:spPr bwMode="auto">
          <a:xfrm flipH="1" flipV="1">
            <a:off x="7237312" y="4709147"/>
            <a:ext cx="200688" cy="822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14270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07504" y="1196752"/>
            <a:ext cx="633431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The bus was unavailable to the operator for </a:t>
            </a:r>
            <a:br>
              <a:rPr lang="en-GB" sz="2400" dirty="0" smtClean="0">
                <a:solidFill>
                  <a:schemeClr val="tx1"/>
                </a:solidFill>
                <a:latin typeface="+mj-lt"/>
              </a:rPr>
            </a:b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one month, undergoing full engine renovation… Immediately after a one week-long service visit!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 70452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559288" y="1673770"/>
            <a:ext cx="2368281" cy="1655544"/>
            <a:chOff x="6318473" y="1682017"/>
            <a:chExt cx="2368281" cy="1655544"/>
          </a:xfrm>
        </p:grpSpPr>
        <p:pic>
          <p:nvPicPr>
            <p:cNvPr id="7" name="Picture 2" descr="http://www.phbuss.se/bussbilder_sverige/senaste_uppdateringar/2012/1705_2012/Nettbuss_70453_XUY448_Kungsbacka_station_0805_201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473" y="1682017"/>
              <a:ext cx="2285975" cy="149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6318473" y="3063244"/>
              <a:ext cx="2368281" cy="27431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9" name="Right Arrow 8"/>
          <p:cNvSpPr/>
          <p:nvPr/>
        </p:nvSpPr>
        <p:spPr bwMode="auto">
          <a:xfrm>
            <a:off x="274367" y="4251951"/>
            <a:ext cx="8503827" cy="548634"/>
          </a:xfrm>
          <a:prstGeom prst="rightArrow">
            <a:avLst/>
          </a:prstGeom>
          <a:solidFill>
            <a:srgbClr val="3334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453" y="4343390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Sep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343" y="4617707"/>
            <a:ext cx="628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2011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7464" y="434339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Jan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7464" y="461770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2012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0634" y="4343390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Jul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365" y="461770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2013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3672" y="434339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Jan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377464" y="4407627"/>
            <a:ext cx="0" cy="301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772365" y="4407627"/>
            <a:ext cx="0" cy="301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39552" y="5229200"/>
            <a:ext cx="7827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Gear box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problems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(Nov 28)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 bwMode="auto">
          <a:xfrm flipV="1">
            <a:off x="930941" y="4680568"/>
            <a:ext cx="790345" cy="5486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40123" y="2971805"/>
            <a:ext cx="11390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Coolant system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leak (Dec 5)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 bwMode="auto">
          <a:xfrm>
            <a:off x="1209670" y="3433470"/>
            <a:ext cx="579510" cy="9099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475656" y="5166341"/>
            <a:ext cx="1199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Problems with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Strocco heater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(Dec 9 &amp; Jan 30)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 bwMode="auto">
          <a:xfrm flipH="1" flipV="1">
            <a:off x="1886769" y="4800585"/>
            <a:ext cx="188571" cy="3657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9" name="Straight Arrow Connector 38"/>
          <p:cNvCxnSpPr>
            <a:stCxn id="34" idx="0"/>
            <a:endCxn id="13" idx="3"/>
          </p:cNvCxnSpPr>
          <p:nvPr/>
        </p:nvCxnSpPr>
        <p:spPr bwMode="auto">
          <a:xfrm flipV="1">
            <a:off x="2075340" y="4786984"/>
            <a:ext cx="942043" cy="3793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920269" y="2971805"/>
            <a:ext cx="145418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Tampering with EBS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system (”sabotage”)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Volvo Action Service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(Feb 10)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 bwMode="auto">
          <a:xfrm>
            <a:off x="2647360" y="3802802"/>
            <a:ext cx="553055" cy="540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771800" y="5085184"/>
            <a:ext cx="9660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Oil pressure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problems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(Mar 2)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6" name="Straight Arrow Connector 45"/>
          <p:cNvCxnSpPr>
            <a:stCxn id="45" idx="0"/>
          </p:cNvCxnSpPr>
          <p:nvPr/>
        </p:nvCxnSpPr>
        <p:spPr bwMode="auto">
          <a:xfrm flipV="1">
            <a:off x="3254817" y="4653136"/>
            <a:ext cx="309071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851920" y="2708920"/>
            <a:ext cx="129516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Complaints that engine „runs strangely”</a:t>
            </a:r>
            <a:br>
              <a:rPr lang="en-GB" sz="1200" dirty="0" smtClean="0">
                <a:solidFill>
                  <a:srgbClr val="FF0000"/>
                </a:solidFill>
                <a:latin typeface="+mj-lt"/>
              </a:rPr>
            </a:br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Probable cause:</a:t>
            </a:r>
            <a:br>
              <a:rPr lang="en-GB" sz="1200" dirty="0" smtClean="0">
                <a:solidFill>
                  <a:srgbClr val="FF0000"/>
                </a:solidFill>
                <a:latin typeface="+mj-lt"/>
              </a:rPr>
            </a:br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CAC leak </a:t>
            </a:r>
          </a:p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(Apr 12)</a:t>
            </a:r>
            <a:endParaRPr lang="en-GB" sz="12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9" name="Straight Arrow Connector 48"/>
          <p:cNvCxnSpPr>
            <a:stCxn id="48" idx="2"/>
          </p:cNvCxnSpPr>
          <p:nvPr/>
        </p:nvCxnSpPr>
        <p:spPr bwMode="auto">
          <a:xfrm flipH="1">
            <a:off x="3923928" y="3909249"/>
            <a:ext cx="575575" cy="4558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923928" y="5157192"/>
            <a:ext cx="129073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Service before</a:t>
            </a:r>
            <a:br>
              <a:rPr lang="en-GB" sz="1200" dirty="0" smtClean="0">
                <a:solidFill>
                  <a:srgbClr val="FF0000"/>
                </a:solidFill>
                <a:latin typeface="+mj-lt"/>
              </a:rPr>
            </a:br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annual inspection</a:t>
            </a:r>
          </a:p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(inspection </a:t>
            </a:r>
          </a:p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Apr 24)</a:t>
            </a:r>
            <a:endParaRPr lang="en-GB" sz="12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5" name="Straight Arrow Connector 54"/>
          <p:cNvCxnSpPr>
            <a:stCxn id="54" idx="0"/>
          </p:cNvCxnSpPr>
          <p:nvPr/>
        </p:nvCxnSpPr>
        <p:spPr bwMode="auto">
          <a:xfrm flipH="1" flipV="1">
            <a:off x="4139955" y="4653136"/>
            <a:ext cx="429342" cy="50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364088" y="5589240"/>
            <a:ext cx="125540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Engine ”knocks”. </a:t>
            </a:r>
            <a:br>
              <a:rPr lang="en-GB" sz="1200" dirty="0" smtClean="0">
                <a:solidFill>
                  <a:srgbClr val="FF0000"/>
                </a:solidFill>
                <a:latin typeface="+mj-lt"/>
              </a:rPr>
            </a:br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Cylinder 1 jams</a:t>
            </a:r>
            <a:br>
              <a:rPr lang="en-GB" sz="1200" dirty="0" smtClean="0">
                <a:solidFill>
                  <a:srgbClr val="FF0000"/>
                </a:solidFill>
                <a:latin typeface="+mj-lt"/>
              </a:rPr>
            </a:br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during annual</a:t>
            </a:r>
          </a:p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inspection.</a:t>
            </a:r>
          </a:p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(Repair May 4)</a:t>
            </a:r>
          </a:p>
        </p:txBody>
      </p:sp>
      <p:cxnSp>
        <p:nvCxnSpPr>
          <p:cNvPr id="60" name="Straight Arrow Connector 59"/>
          <p:cNvCxnSpPr>
            <a:stCxn id="59" idx="0"/>
          </p:cNvCxnSpPr>
          <p:nvPr/>
        </p:nvCxnSpPr>
        <p:spPr bwMode="auto">
          <a:xfrm flipH="1" flipV="1">
            <a:off x="4427984" y="4653136"/>
            <a:ext cx="1563808" cy="9361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5519011" y="3238076"/>
            <a:ext cx="11657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Problems with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alternator belt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tension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(Jul 30)</a:t>
            </a:r>
          </a:p>
        </p:txBody>
      </p:sp>
      <p:cxnSp>
        <p:nvCxnSpPr>
          <p:cNvPr id="68" name="Straight Arrow Connector 67"/>
          <p:cNvCxnSpPr>
            <a:stCxn id="67" idx="2"/>
          </p:cNvCxnSpPr>
          <p:nvPr/>
        </p:nvCxnSpPr>
        <p:spPr bwMode="auto">
          <a:xfrm flipH="1">
            <a:off x="5852146" y="4069073"/>
            <a:ext cx="249717" cy="2743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053150" y="4977205"/>
            <a:ext cx="63331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Service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(Oct 8)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2" name="Straight Arrow Connector 71"/>
          <p:cNvCxnSpPr>
            <a:stCxn id="71" idx="0"/>
          </p:cNvCxnSpPr>
          <p:nvPr/>
        </p:nvCxnSpPr>
        <p:spPr bwMode="auto">
          <a:xfrm flipV="1">
            <a:off x="6369808" y="4709147"/>
            <a:ext cx="305289" cy="2680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6787084" y="5532097"/>
            <a:ext cx="130183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Gear box not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working, replaced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or repaired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(Nov 26)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6" name="Straight Arrow Connector 75"/>
          <p:cNvCxnSpPr>
            <a:stCxn id="75" idx="0"/>
          </p:cNvCxnSpPr>
          <p:nvPr/>
        </p:nvCxnSpPr>
        <p:spPr bwMode="auto">
          <a:xfrm flipH="1" flipV="1">
            <a:off x="7237312" y="4709147"/>
            <a:ext cx="200688" cy="822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14270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http://www.phbuss.se/bussbilder_sverige/senaste_uppdateringar/2012/1705_2012/Nettbuss_70374_DAW300_Kungsbacka_station_0805_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46" y="1469799"/>
            <a:ext cx="2651731" cy="17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Bus 70378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12777"/>
            <a:ext cx="3009528" cy="72008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2007 model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89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http://www.phbuss.se/bussbilder_sverige/senaste_uppdateringar/2012/1705_2012/Nettbuss_70374_DAW300_Kungsbacka_station_0805_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46" y="1469799"/>
            <a:ext cx="2651731" cy="17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Bus 70378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12777"/>
            <a:ext cx="3009528" cy="72008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2007 model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63439" y="3063244"/>
            <a:ext cx="4023316" cy="2743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74367" y="4251951"/>
            <a:ext cx="8503827" cy="548634"/>
          </a:xfrm>
          <a:prstGeom prst="rightArrow">
            <a:avLst/>
          </a:prstGeom>
          <a:solidFill>
            <a:srgbClr val="3334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453" y="4343390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Sep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343" y="461770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2011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7464" y="4343390"/>
            <a:ext cx="4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Jan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7464" y="461770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2012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0634" y="434339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Jul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365" y="461770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2013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3672" y="4343390"/>
            <a:ext cx="4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Jan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377464" y="4407627"/>
            <a:ext cx="0" cy="301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772365" y="4407627"/>
            <a:ext cx="0" cy="301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74367" y="5257780"/>
            <a:ext cx="11051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Low oil level in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gear box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(Sep 16)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 bwMode="auto">
          <a:xfrm flipH="1" flipV="1">
            <a:off x="640129" y="4885768"/>
            <a:ext cx="186825" cy="3720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6" name="Straight Arrow Connector 25"/>
          <p:cNvCxnSpPr>
            <a:stCxn id="25" idx="2"/>
          </p:cNvCxnSpPr>
          <p:nvPr/>
        </p:nvCxnSpPr>
        <p:spPr bwMode="auto">
          <a:xfrm flipH="1">
            <a:off x="5724128" y="3861048"/>
            <a:ext cx="381321" cy="50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554513" y="5166341"/>
            <a:ext cx="98206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Broken ECU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(oil leak)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and problem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with urea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dosing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(Oct 24)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 bwMode="auto">
          <a:xfrm flipH="1" flipV="1">
            <a:off x="1547665" y="4725145"/>
            <a:ext cx="497880" cy="4411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097318" y="2423171"/>
            <a:ext cx="11405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Clutch problem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(Oct 21)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 bwMode="auto">
          <a:xfrm flipH="1">
            <a:off x="1234367" y="2884836"/>
            <a:ext cx="433204" cy="14585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750193" y="5349219"/>
            <a:ext cx="1029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Problem 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with 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Stroco heater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(12 Dec,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14 Feb)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46" name="Straight Arrow Connector 45"/>
          <p:cNvCxnSpPr>
            <a:stCxn id="45" idx="0"/>
          </p:cNvCxnSpPr>
          <p:nvPr/>
        </p:nvCxnSpPr>
        <p:spPr bwMode="auto">
          <a:xfrm flipH="1" flipV="1">
            <a:off x="2011592" y="4709147"/>
            <a:ext cx="1253101" cy="640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851920" y="5517232"/>
            <a:ext cx="144417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Service before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annual 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inspection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(inspection 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Apr 17)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55" name="Straight Arrow Connector 54"/>
          <p:cNvCxnSpPr>
            <a:stCxn id="54" idx="0"/>
          </p:cNvCxnSpPr>
          <p:nvPr/>
        </p:nvCxnSpPr>
        <p:spPr bwMode="auto">
          <a:xfrm flipH="1" flipV="1">
            <a:off x="4049739" y="4702328"/>
            <a:ext cx="524270" cy="8149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3158975" y="3605620"/>
            <a:ext cx="6953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Coolant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leak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(Feb 27)</a:t>
            </a: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 flipH="1">
            <a:off x="3417092" y="4251951"/>
            <a:ext cx="89575" cy="914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160037" y="5342961"/>
            <a:ext cx="9322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Broken fuel 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pump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(Sept 21)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72" name="Straight Arrow Connector 71"/>
          <p:cNvCxnSpPr>
            <a:stCxn id="71" idx="0"/>
          </p:cNvCxnSpPr>
          <p:nvPr/>
        </p:nvCxnSpPr>
        <p:spPr bwMode="auto">
          <a:xfrm flipH="1" flipV="1">
            <a:off x="6300194" y="4709147"/>
            <a:ext cx="325965" cy="6338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7338105" y="5532097"/>
            <a:ext cx="9739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Service, new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NOx sensor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(Oct 10)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76" name="Straight Arrow Connector 75"/>
          <p:cNvCxnSpPr>
            <a:stCxn id="75" idx="0"/>
          </p:cNvCxnSpPr>
          <p:nvPr/>
        </p:nvCxnSpPr>
        <p:spPr bwMode="auto">
          <a:xfrm flipH="1" flipV="1">
            <a:off x="6739971" y="4709147"/>
            <a:ext cx="1085127" cy="822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91489" y="2514610"/>
            <a:ext cx="8712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Broken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piston rod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 gear box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(Sep 26)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50" name="Straight Arrow Connector 49"/>
          <p:cNvCxnSpPr>
            <a:stCxn id="47" idx="2"/>
          </p:cNvCxnSpPr>
          <p:nvPr/>
        </p:nvCxnSpPr>
        <p:spPr bwMode="auto">
          <a:xfrm>
            <a:off x="527121" y="3345607"/>
            <a:ext cx="295880" cy="9977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737391" y="3154683"/>
            <a:ext cx="8611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Gear box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renovation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(Nov 7)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53" name="Straight Arrow Connector 52"/>
          <p:cNvCxnSpPr>
            <a:stCxn id="52" idx="2"/>
          </p:cNvCxnSpPr>
          <p:nvPr/>
        </p:nvCxnSpPr>
        <p:spPr bwMode="auto">
          <a:xfrm flipH="1">
            <a:off x="1737396" y="3801014"/>
            <a:ext cx="430562" cy="5423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2926098" y="2420888"/>
            <a:ext cx="88896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Oil leak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and broken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oil level 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sensor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(Dec 23)</a:t>
            </a:r>
          </a:p>
        </p:txBody>
      </p:sp>
      <p:cxnSp>
        <p:nvCxnSpPr>
          <p:cNvPr id="70" name="Straight Arrow Connector 69"/>
          <p:cNvCxnSpPr>
            <a:stCxn id="69" idx="2"/>
          </p:cNvCxnSpPr>
          <p:nvPr/>
        </p:nvCxnSpPr>
        <p:spPr bwMode="auto">
          <a:xfrm flipH="1">
            <a:off x="2240401" y="3436551"/>
            <a:ext cx="1130178" cy="8893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Straight Arrow Connector 73"/>
          <p:cNvCxnSpPr>
            <a:stCxn id="45" idx="0"/>
          </p:cNvCxnSpPr>
          <p:nvPr/>
        </p:nvCxnSpPr>
        <p:spPr bwMode="auto">
          <a:xfrm flipH="1" flipV="1">
            <a:off x="3149506" y="4709147"/>
            <a:ext cx="115187" cy="640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4023366" y="3154683"/>
            <a:ext cx="8659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Broken 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modulator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(May 23)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82" name="Straight Arrow Connector 81"/>
          <p:cNvCxnSpPr>
            <a:stCxn id="81" idx="2"/>
          </p:cNvCxnSpPr>
          <p:nvPr/>
        </p:nvCxnSpPr>
        <p:spPr bwMode="auto">
          <a:xfrm>
            <a:off x="4456338" y="3801014"/>
            <a:ext cx="207101" cy="5423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029195" y="5160083"/>
            <a:ext cx="91871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Leak by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compressor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Volvo 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Action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Service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(May 27)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86" name="Straight Arrow Connector 85"/>
          <p:cNvCxnSpPr>
            <a:stCxn id="85" idx="0"/>
          </p:cNvCxnSpPr>
          <p:nvPr/>
        </p:nvCxnSpPr>
        <p:spPr bwMode="auto">
          <a:xfrm flipH="1" flipV="1">
            <a:off x="4919635" y="4709147"/>
            <a:ext cx="568917" cy="4509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4937756" y="2423171"/>
            <a:ext cx="8591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Water leak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in cooling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system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(Jun 7)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90" name="Straight Arrow Connector 89"/>
          <p:cNvCxnSpPr>
            <a:stCxn id="89" idx="2"/>
          </p:cNvCxnSpPr>
          <p:nvPr/>
        </p:nvCxnSpPr>
        <p:spPr bwMode="auto">
          <a:xfrm flipH="1">
            <a:off x="5029200" y="3254168"/>
            <a:ext cx="338129" cy="10892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6660255" y="3068960"/>
            <a:ext cx="9066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Press guard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AC broken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(Sept 19)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96" name="Straight Arrow Connector 95"/>
          <p:cNvCxnSpPr>
            <a:stCxn id="95" idx="2"/>
          </p:cNvCxnSpPr>
          <p:nvPr/>
        </p:nvCxnSpPr>
        <p:spPr bwMode="auto">
          <a:xfrm flipH="1">
            <a:off x="6300193" y="3715291"/>
            <a:ext cx="813391" cy="6498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7687463" y="3154683"/>
            <a:ext cx="7193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Coolant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leak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(Nov 28)</a:t>
            </a:r>
          </a:p>
        </p:txBody>
      </p:sp>
      <p:cxnSp>
        <p:nvCxnSpPr>
          <p:cNvPr id="102" name="Straight Arrow Connector 101"/>
          <p:cNvCxnSpPr>
            <a:stCxn id="101" idx="2"/>
          </p:cNvCxnSpPr>
          <p:nvPr/>
        </p:nvCxnSpPr>
        <p:spPr bwMode="auto">
          <a:xfrm flipH="1">
            <a:off x="7312574" y="3801014"/>
            <a:ext cx="734571" cy="5423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7881930" y="4983463"/>
            <a:ext cx="1029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Stroco heater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problems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(Jan 18)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108" name="Straight Arrow Connector 107"/>
          <p:cNvCxnSpPr>
            <a:stCxn id="107" idx="0"/>
          </p:cNvCxnSpPr>
          <p:nvPr/>
        </p:nvCxnSpPr>
        <p:spPr bwMode="auto">
          <a:xfrm flipH="1" flipV="1">
            <a:off x="8321007" y="4786985"/>
            <a:ext cx="75423" cy="1964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652120" y="3214717"/>
            <a:ext cx="90665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Press guard</a:t>
            </a:r>
            <a:b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AC broken</a:t>
            </a:r>
          </a:p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(Jul 7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18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55776" y="354150"/>
            <a:ext cx="601175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Bus 70378 – The Data</a:t>
            </a:r>
            <a:endParaRPr lang="en-GB" dirty="0"/>
          </a:p>
        </p:txBody>
      </p:sp>
      <p:pic>
        <p:nvPicPr>
          <p:cNvPr id="6" name="Picture 4" descr="C:\Denni\Research\IntelligentVehicles\Volvo_REDI2Service\Data\Kungsbacka\newMATLABwork\pValueDayResPlots\EngineOilTemperature1_378_pValue_daypl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623896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Brace 6"/>
          <p:cNvSpPr/>
          <p:nvPr/>
        </p:nvSpPr>
        <p:spPr>
          <a:xfrm>
            <a:off x="5940152" y="1916832"/>
            <a:ext cx="334307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835696" y="1700808"/>
            <a:ext cx="0" cy="432048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40152" y="1484784"/>
            <a:ext cx="1584176" cy="2376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75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http://www.phbuss.se/bussbilder_sverige/senaste_uppdateringar/2012/1705_2012/Nettbuss_70374_DAW300_Kungsbacka_station_0805_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46" y="1469799"/>
            <a:ext cx="2651731" cy="17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Bus 70378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12777"/>
            <a:ext cx="3009528" cy="72008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2007 model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63439" y="3063244"/>
            <a:ext cx="4023316" cy="2743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74367" y="4251951"/>
            <a:ext cx="8503827" cy="548634"/>
          </a:xfrm>
          <a:prstGeom prst="rightArrow">
            <a:avLst/>
          </a:prstGeom>
          <a:solidFill>
            <a:srgbClr val="3334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453" y="4343390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Sep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343" y="461770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2011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7464" y="4343390"/>
            <a:ext cx="4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Jan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7464" y="461770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2012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0634" y="434339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Jul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365" y="461770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2013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3672" y="4343390"/>
            <a:ext cx="4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+mj-lt"/>
              </a:rPr>
              <a:t>Jan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377464" y="4407627"/>
            <a:ext cx="0" cy="301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772365" y="4407627"/>
            <a:ext cx="0" cy="301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74367" y="5257780"/>
            <a:ext cx="11051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Low oil level in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gear box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(Sep 16)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 bwMode="auto">
          <a:xfrm flipH="1" flipV="1">
            <a:off x="640129" y="4885768"/>
            <a:ext cx="186825" cy="3720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6" name="Straight Arrow Connector 25"/>
          <p:cNvCxnSpPr>
            <a:stCxn id="25" idx="2"/>
          </p:cNvCxnSpPr>
          <p:nvPr/>
        </p:nvCxnSpPr>
        <p:spPr bwMode="auto">
          <a:xfrm flipH="1">
            <a:off x="5724128" y="3861048"/>
            <a:ext cx="381321" cy="50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554513" y="5166341"/>
            <a:ext cx="98206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Broken ECU</a:t>
            </a:r>
            <a:br>
              <a:rPr lang="en-GB" sz="1200" dirty="0" smtClean="0">
                <a:solidFill>
                  <a:srgbClr val="FF0000"/>
                </a:solidFill>
                <a:latin typeface="+mj-lt"/>
              </a:rPr>
            </a:br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(oil leak)</a:t>
            </a:r>
            <a:br>
              <a:rPr lang="en-GB" sz="1200" dirty="0" smtClean="0">
                <a:solidFill>
                  <a:srgbClr val="FF0000"/>
                </a:solidFill>
                <a:latin typeface="+mj-lt"/>
              </a:rPr>
            </a:br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and problem</a:t>
            </a:r>
            <a:br>
              <a:rPr lang="en-GB" sz="1200" dirty="0" smtClean="0">
                <a:solidFill>
                  <a:srgbClr val="FF0000"/>
                </a:solidFill>
                <a:latin typeface="+mj-lt"/>
              </a:rPr>
            </a:br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with urea</a:t>
            </a:r>
            <a:br>
              <a:rPr lang="en-GB" sz="1200" dirty="0" smtClean="0">
                <a:solidFill>
                  <a:srgbClr val="FF0000"/>
                </a:solidFill>
                <a:latin typeface="+mj-lt"/>
              </a:rPr>
            </a:br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dosing</a:t>
            </a:r>
            <a:br>
              <a:rPr lang="en-GB" sz="1200" dirty="0" smtClean="0">
                <a:solidFill>
                  <a:srgbClr val="FF0000"/>
                </a:solidFill>
                <a:latin typeface="+mj-lt"/>
              </a:rPr>
            </a:br>
            <a:r>
              <a:rPr lang="en-GB" sz="1200" dirty="0" smtClean="0">
                <a:solidFill>
                  <a:srgbClr val="FF0000"/>
                </a:solidFill>
                <a:latin typeface="+mj-lt"/>
              </a:rPr>
              <a:t>(Oct 24)</a:t>
            </a:r>
            <a:endParaRPr lang="en-GB" sz="12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 bwMode="auto">
          <a:xfrm flipH="1" flipV="1">
            <a:off x="1547665" y="4725145"/>
            <a:ext cx="497880" cy="4411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097318" y="2423171"/>
            <a:ext cx="11405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Clutch problem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(Oct 21)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 bwMode="auto">
          <a:xfrm flipH="1">
            <a:off x="1234367" y="2884836"/>
            <a:ext cx="433204" cy="14585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750193" y="5349219"/>
            <a:ext cx="1029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Problem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with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Stroco heater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(12 Dec,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14 Feb)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6" name="Straight Arrow Connector 45"/>
          <p:cNvCxnSpPr>
            <a:stCxn id="45" idx="0"/>
          </p:cNvCxnSpPr>
          <p:nvPr/>
        </p:nvCxnSpPr>
        <p:spPr bwMode="auto">
          <a:xfrm flipH="1" flipV="1">
            <a:off x="2011592" y="4709147"/>
            <a:ext cx="1253101" cy="640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851920" y="5517232"/>
            <a:ext cx="144417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Service before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annual 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inspection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(inspection 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Apr 17)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5" name="Straight Arrow Connector 54"/>
          <p:cNvCxnSpPr>
            <a:stCxn id="54" idx="0"/>
          </p:cNvCxnSpPr>
          <p:nvPr/>
        </p:nvCxnSpPr>
        <p:spPr bwMode="auto">
          <a:xfrm flipH="1" flipV="1">
            <a:off x="4049739" y="4702328"/>
            <a:ext cx="524270" cy="8149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3158975" y="3605620"/>
            <a:ext cx="6953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Coolant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leak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(Feb 27)</a:t>
            </a: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 flipH="1">
            <a:off x="3417092" y="4251951"/>
            <a:ext cx="89575" cy="914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6160037" y="5342961"/>
            <a:ext cx="9322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Broken fuel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pump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(Sept 21)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2" name="Straight Arrow Connector 71"/>
          <p:cNvCxnSpPr>
            <a:stCxn id="71" idx="0"/>
          </p:cNvCxnSpPr>
          <p:nvPr/>
        </p:nvCxnSpPr>
        <p:spPr bwMode="auto">
          <a:xfrm flipH="1" flipV="1">
            <a:off x="6300194" y="4709147"/>
            <a:ext cx="325965" cy="6338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7338105" y="5532097"/>
            <a:ext cx="9739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Service, new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NOx sensor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(Oct 10)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6" name="Straight Arrow Connector 75"/>
          <p:cNvCxnSpPr>
            <a:stCxn id="75" idx="0"/>
          </p:cNvCxnSpPr>
          <p:nvPr/>
        </p:nvCxnSpPr>
        <p:spPr bwMode="auto">
          <a:xfrm flipH="1" flipV="1">
            <a:off x="6739971" y="4709147"/>
            <a:ext cx="1085127" cy="822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91489" y="2514610"/>
            <a:ext cx="8712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Broken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piston rod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in gear box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(Sep 26)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0" name="Straight Arrow Connector 49"/>
          <p:cNvCxnSpPr>
            <a:stCxn id="47" idx="2"/>
          </p:cNvCxnSpPr>
          <p:nvPr/>
        </p:nvCxnSpPr>
        <p:spPr bwMode="auto">
          <a:xfrm>
            <a:off x="527121" y="3345607"/>
            <a:ext cx="295880" cy="9977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737391" y="3154683"/>
            <a:ext cx="8611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Gear box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renovation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(Nov 7)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3" name="Straight Arrow Connector 52"/>
          <p:cNvCxnSpPr>
            <a:stCxn id="52" idx="2"/>
          </p:cNvCxnSpPr>
          <p:nvPr/>
        </p:nvCxnSpPr>
        <p:spPr bwMode="auto">
          <a:xfrm flipH="1">
            <a:off x="1737396" y="3801014"/>
            <a:ext cx="430562" cy="5423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2926098" y="2420888"/>
            <a:ext cx="88896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Oil leak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and broken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oil level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sensor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(Dec 23)</a:t>
            </a:r>
          </a:p>
        </p:txBody>
      </p:sp>
      <p:cxnSp>
        <p:nvCxnSpPr>
          <p:cNvPr id="70" name="Straight Arrow Connector 69"/>
          <p:cNvCxnSpPr>
            <a:stCxn id="69" idx="2"/>
          </p:cNvCxnSpPr>
          <p:nvPr/>
        </p:nvCxnSpPr>
        <p:spPr bwMode="auto">
          <a:xfrm flipH="1">
            <a:off x="2240401" y="3436551"/>
            <a:ext cx="1130178" cy="8893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Straight Arrow Connector 73"/>
          <p:cNvCxnSpPr>
            <a:stCxn id="45" idx="0"/>
          </p:cNvCxnSpPr>
          <p:nvPr/>
        </p:nvCxnSpPr>
        <p:spPr bwMode="auto">
          <a:xfrm flipH="1" flipV="1">
            <a:off x="3149506" y="4709147"/>
            <a:ext cx="115187" cy="640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4023366" y="3154683"/>
            <a:ext cx="8659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Broken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modulator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(May 23)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2" name="Straight Arrow Connector 81"/>
          <p:cNvCxnSpPr>
            <a:stCxn id="81" idx="2"/>
          </p:cNvCxnSpPr>
          <p:nvPr/>
        </p:nvCxnSpPr>
        <p:spPr bwMode="auto">
          <a:xfrm>
            <a:off x="4456338" y="3801014"/>
            <a:ext cx="207101" cy="5423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029195" y="5160083"/>
            <a:ext cx="91871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Leak by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compressor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Volvo 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Action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Service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(May 27)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6" name="Straight Arrow Connector 85"/>
          <p:cNvCxnSpPr>
            <a:stCxn id="85" idx="0"/>
          </p:cNvCxnSpPr>
          <p:nvPr/>
        </p:nvCxnSpPr>
        <p:spPr bwMode="auto">
          <a:xfrm flipH="1" flipV="1">
            <a:off x="4919635" y="4709147"/>
            <a:ext cx="568917" cy="4509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4937756" y="2423171"/>
            <a:ext cx="8591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Water leak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in cooling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system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(Jun 7)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0" name="Straight Arrow Connector 89"/>
          <p:cNvCxnSpPr>
            <a:stCxn id="89" idx="2"/>
          </p:cNvCxnSpPr>
          <p:nvPr/>
        </p:nvCxnSpPr>
        <p:spPr bwMode="auto">
          <a:xfrm flipH="1">
            <a:off x="5029200" y="3254168"/>
            <a:ext cx="338129" cy="10892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6660255" y="3068960"/>
            <a:ext cx="9066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Press guard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AC broken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(Sept 19)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6" name="Straight Arrow Connector 95"/>
          <p:cNvCxnSpPr>
            <a:stCxn id="95" idx="2"/>
          </p:cNvCxnSpPr>
          <p:nvPr/>
        </p:nvCxnSpPr>
        <p:spPr bwMode="auto">
          <a:xfrm flipH="1">
            <a:off x="6300193" y="3715291"/>
            <a:ext cx="813391" cy="6498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7687463" y="3154683"/>
            <a:ext cx="7193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Coolant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leak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(Nov 28)</a:t>
            </a:r>
          </a:p>
        </p:txBody>
      </p:sp>
      <p:cxnSp>
        <p:nvCxnSpPr>
          <p:cNvPr id="102" name="Straight Arrow Connector 101"/>
          <p:cNvCxnSpPr>
            <a:stCxn id="101" idx="2"/>
          </p:cNvCxnSpPr>
          <p:nvPr/>
        </p:nvCxnSpPr>
        <p:spPr bwMode="auto">
          <a:xfrm flipH="1">
            <a:off x="7312574" y="3801014"/>
            <a:ext cx="734571" cy="5423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7881930" y="4983463"/>
            <a:ext cx="1029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Stroco heater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problems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(Jan 18)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8" name="Straight Arrow Connector 107"/>
          <p:cNvCxnSpPr>
            <a:stCxn id="107" idx="0"/>
          </p:cNvCxnSpPr>
          <p:nvPr/>
        </p:nvCxnSpPr>
        <p:spPr bwMode="auto">
          <a:xfrm flipH="1" flipV="1">
            <a:off x="8321007" y="4786985"/>
            <a:ext cx="75423" cy="1964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652120" y="3214717"/>
            <a:ext cx="90665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Press guard</a:t>
            </a:r>
            <a:br>
              <a:rPr lang="en-GB" sz="1200" dirty="0" smtClean="0">
                <a:solidFill>
                  <a:schemeClr val="tx1"/>
                </a:solidFill>
                <a:latin typeface="+mj-lt"/>
              </a:rPr>
            </a:br>
            <a:r>
              <a:rPr lang="en-GB" sz="1200" dirty="0" smtClean="0">
                <a:solidFill>
                  <a:schemeClr val="tx1"/>
                </a:solidFill>
                <a:latin typeface="+mj-lt"/>
              </a:rPr>
              <a:t>AC broken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+mj-lt"/>
              </a:rPr>
              <a:t>(Jul 7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474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55776" y="354150"/>
            <a:ext cx="601175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Bus 70378 – The Data</a:t>
            </a:r>
            <a:endParaRPr lang="en-GB" dirty="0"/>
          </a:p>
        </p:txBody>
      </p:sp>
      <p:pic>
        <p:nvPicPr>
          <p:cNvPr id="6" name="Picture 4" descr="C:\Denni\Research\IntelligentVehicles\Volvo_REDI2Service\Data\Kungsbacka\newMATLABwork\pValueDayResPlots\EngineOilTemperature1_378_pValue_daypl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623896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Brace 6"/>
          <p:cNvSpPr/>
          <p:nvPr/>
        </p:nvSpPr>
        <p:spPr>
          <a:xfrm>
            <a:off x="5940152" y="1916832"/>
            <a:ext cx="334307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1906199"/>
            <a:ext cx="3024336" cy="35086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chemeClr val="tx1"/>
                </a:solidFill>
                <a:latin typeface="Gill Sans MT" pitchFamily="34" charset="-18"/>
              </a:rPr>
              <a:t>The ECU was replaced on October 24</a:t>
            </a:r>
          </a:p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chemeClr val="tx1"/>
                </a:solidFill>
                <a:latin typeface="Gill Sans MT" pitchFamily="34" charset="-18"/>
              </a:rPr>
              <a:t>Oil leaked into the contact so that the circuit was shorted</a:t>
            </a:r>
          </a:p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chemeClr val="tx1"/>
                </a:solidFill>
                <a:latin typeface="Gill Sans MT" pitchFamily="34" charset="-18"/>
              </a:rPr>
              <a:t>This caused cooling fan to be running at full speed all the time</a:t>
            </a:r>
            <a:endParaRPr lang="en-GB" sz="2400" dirty="0">
              <a:solidFill>
                <a:schemeClr val="tx1"/>
              </a:solidFill>
              <a:latin typeface="Gill Sans MT" pitchFamily="34" charset="-1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835696" y="1700808"/>
            <a:ext cx="0" cy="432048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742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Model Change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en-GB" dirty="0" smtClean="0"/>
              <a:t>“In future, all companies will be software companies”</a:t>
            </a:r>
          </a:p>
          <a:p>
            <a:pPr lvl="1"/>
            <a:r>
              <a:rPr lang="en-GB" dirty="0"/>
              <a:t>George Colony, CEO of Forrester Research</a:t>
            </a:r>
            <a:endParaRPr lang="en-GB" dirty="0" smtClean="0"/>
          </a:p>
          <a:p>
            <a:r>
              <a:rPr lang="en-GB" dirty="0" smtClean="0"/>
              <a:t>Automotive industry is moving products to services</a:t>
            </a:r>
          </a:p>
          <a:p>
            <a:pPr lvl="1"/>
            <a:r>
              <a:rPr lang="en-GB" dirty="0" smtClean="0"/>
              <a:t>but this will require </a:t>
            </a:r>
            <a:r>
              <a:rPr lang="en-GB" i="1" dirty="0" smtClean="0"/>
              <a:t>fundamental</a:t>
            </a:r>
            <a:r>
              <a:rPr lang="en-GB" dirty="0" smtClean="0"/>
              <a:t> shift in business models</a:t>
            </a:r>
          </a:p>
          <a:p>
            <a:r>
              <a:rPr lang="en-GB" dirty="0" smtClean="0"/>
              <a:t>In particular, there is a need to improve things</a:t>
            </a:r>
            <a:r>
              <a:rPr lang="en-GB" i="1" dirty="0"/>
              <a:t> </a:t>
            </a:r>
            <a:r>
              <a:rPr lang="en-GB" i="1" dirty="0" smtClean="0"/>
              <a:t>quickly</a:t>
            </a:r>
            <a:endParaRPr lang="en-GB" dirty="0" smtClean="0"/>
          </a:p>
          <a:p>
            <a:pPr lvl="1"/>
            <a:r>
              <a:rPr lang="en-GB" dirty="0" smtClean="0"/>
              <a:t>software as the medium allows much faster innovation cycles</a:t>
            </a:r>
          </a:p>
          <a:p>
            <a:r>
              <a:rPr lang="en-GB" dirty="0" smtClean="0"/>
              <a:t>A development cycle has to be based on actual data</a:t>
            </a:r>
          </a:p>
          <a:p>
            <a:pPr lvl="1"/>
            <a:r>
              <a:rPr lang="en-GB" smtClean="0"/>
              <a:t>following </a:t>
            </a:r>
            <a:r>
              <a:rPr lang="en-GB" dirty="0" smtClean="0"/>
              <a:t>“Build </a:t>
            </a:r>
            <a:r>
              <a:rPr lang="en-GB" dirty="0"/>
              <a:t>– Measure – </a:t>
            </a:r>
            <a:r>
              <a:rPr lang="en-GB"/>
              <a:t>Learn</a:t>
            </a:r>
            <a:r>
              <a:rPr lang="en-GB" smtClean="0"/>
              <a:t>” model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84908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Kungsbacka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Multiple different problems have been detected</a:t>
            </a:r>
          </a:p>
          <a:p>
            <a:pPr lvl="1"/>
            <a:r>
              <a:rPr lang="en-GB" dirty="0" smtClean="0"/>
              <a:t>cylinder jam</a:t>
            </a:r>
          </a:p>
          <a:p>
            <a:pPr lvl="1"/>
            <a:r>
              <a:rPr lang="en-GB" dirty="0" smtClean="0"/>
              <a:t>ECU fault resulting in cooling fan overuse</a:t>
            </a:r>
          </a:p>
          <a:p>
            <a:pPr lvl="1"/>
            <a:r>
              <a:rPr lang="en-GB" dirty="0" err="1" smtClean="0"/>
              <a:t>NOx</a:t>
            </a:r>
            <a:r>
              <a:rPr lang="en-GB" dirty="0" smtClean="0"/>
              <a:t> sensors</a:t>
            </a:r>
          </a:p>
          <a:p>
            <a:pPr lvl="1"/>
            <a:r>
              <a:rPr lang="en-GB" dirty="0" smtClean="0"/>
              <a:t>wheel speed sensors</a:t>
            </a:r>
          </a:p>
          <a:p>
            <a:pPr lvl="1"/>
            <a:r>
              <a:rPr lang="en-GB" dirty="0" smtClean="0"/>
              <a:t>wheel speed sensor modulators</a:t>
            </a:r>
          </a:p>
          <a:p>
            <a:r>
              <a:rPr lang="en-GB" dirty="0" smtClean="0"/>
              <a:t>But we have had limited success with compressor</a:t>
            </a:r>
          </a:p>
          <a:p>
            <a:pPr lvl="1"/>
            <a:r>
              <a:rPr lang="en-GB" dirty="0" smtClean="0"/>
              <a:t>one of the reasons being not enough relevant data</a:t>
            </a:r>
          </a:p>
          <a:p>
            <a:pPr lvl="1"/>
            <a:r>
              <a:rPr lang="en-GB" dirty="0" smtClean="0"/>
              <a:t>we only have access to </a:t>
            </a:r>
            <a:r>
              <a:rPr lang="en-GB" i="1" dirty="0" smtClean="0"/>
              <a:t>Wet Tank Air Pressure</a:t>
            </a:r>
            <a:r>
              <a:rPr lang="en-GB" dirty="0" smtClean="0"/>
              <a:t> signal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254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23312" cy="5112568"/>
          </a:xfrm>
        </p:spPr>
        <p:txBody>
          <a:bodyPr/>
          <a:lstStyle/>
          <a:p>
            <a:r>
              <a:rPr lang="en-GB" dirty="0" smtClean="0"/>
              <a:t>Self-monitoring can reduce number of unplanned stops</a:t>
            </a:r>
          </a:p>
          <a:p>
            <a:pPr lvl="1"/>
            <a:r>
              <a:rPr lang="en-GB" dirty="0" smtClean="0"/>
              <a:t>multiple serious faults have been detected early</a:t>
            </a:r>
          </a:p>
          <a:p>
            <a:pPr lvl="1"/>
            <a:r>
              <a:rPr lang="en-GB" dirty="0" smtClean="0"/>
              <a:t>cylinder jams, ECU faults, </a:t>
            </a:r>
            <a:r>
              <a:rPr lang="en-GB" dirty="0" err="1" smtClean="0"/>
              <a:t>NOx</a:t>
            </a:r>
            <a:r>
              <a:rPr lang="en-GB" dirty="0" smtClean="0"/>
              <a:t> and wheel </a:t>
            </a:r>
            <a:r>
              <a:rPr lang="en-GB" dirty="0"/>
              <a:t>speed </a:t>
            </a:r>
            <a:r>
              <a:rPr lang="en-GB" dirty="0" smtClean="0"/>
              <a:t>sensors</a:t>
            </a:r>
          </a:p>
          <a:p>
            <a:pPr lvl="1"/>
            <a:r>
              <a:rPr lang="en-GB" dirty="0" smtClean="0"/>
              <a:t>but we have had limited success with air compressor</a:t>
            </a:r>
          </a:p>
          <a:p>
            <a:r>
              <a:rPr lang="en-GB" dirty="0" smtClean="0"/>
              <a:t>ReDi2Service is a generic and adaptive approach</a:t>
            </a:r>
          </a:p>
          <a:p>
            <a:pPr lvl="1"/>
            <a:r>
              <a:rPr lang="en-GB" dirty="0" smtClean="0"/>
              <a:t>not directed at specific faults, making use of all available data</a:t>
            </a:r>
          </a:p>
          <a:p>
            <a:pPr lvl="1"/>
            <a:r>
              <a:rPr lang="en-GB" dirty="0" smtClean="0"/>
              <a:t>develops with the life-time of the fleet, finding relevant faults</a:t>
            </a:r>
          </a:p>
          <a:p>
            <a:r>
              <a:rPr lang="en-GB" dirty="0" smtClean="0"/>
              <a:t>Cost efficient especially for rare and non-critical faults</a:t>
            </a:r>
          </a:p>
          <a:p>
            <a:pPr lvl="1"/>
            <a:r>
              <a:rPr lang="en-GB" dirty="0" smtClean="0"/>
              <a:t>e.g.  overuse of cooling fan causes fuel to be wasted</a:t>
            </a:r>
          </a:p>
          <a:p>
            <a:r>
              <a:rPr lang="en-GB" dirty="0" smtClean="0"/>
              <a:t>Increase overall knowledge about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23312" cy="5112568"/>
          </a:xfrm>
        </p:spPr>
        <p:txBody>
          <a:bodyPr/>
          <a:lstStyle/>
          <a:p>
            <a:r>
              <a:rPr lang="en-GB" dirty="0" smtClean="0"/>
              <a:t>This requires flexible data logging and processing</a:t>
            </a:r>
          </a:p>
          <a:p>
            <a:pPr lvl="1"/>
            <a:r>
              <a:rPr lang="en-GB" dirty="0" smtClean="0"/>
              <a:t>interesting individual models are found on-board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GB" dirty="0" smtClean="0"/>
              <a:t>histograms, linear relations, neural networks, …</a:t>
            </a:r>
          </a:p>
          <a:p>
            <a:pPr lvl="1"/>
            <a:r>
              <a:rPr lang="en-GB" dirty="0" smtClean="0"/>
              <a:t>comparison across the fleet is done off-board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GB" dirty="0" smtClean="0"/>
              <a:t>central server or peer-to-peer architecture</a:t>
            </a:r>
          </a:p>
          <a:p>
            <a:r>
              <a:rPr lang="en-GB" dirty="0" smtClean="0"/>
              <a:t>What is interesting to monitor changes in time</a:t>
            </a:r>
          </a:p>
          <a:p>
            <a:pPr lvl="1"/>
            <a:r>
              <a:rPr lang="en-GB" dirty="0" smtClean="0"/>
              <a:t>a single compressor replacement between 2007 and 2012</a:t>
            </a:r>
          </a:p>
          <a:p>
            <a:pPr lvl="1"/>
            <a:r>
              <a:rPr lang="en-GB" dirty="0" smtClean="0"/>
              <a:t>16 compressor replacements in 2013 and 2014</a:t>
            </a:r>
          </a:p>
          <a:p>
            <a:r>
              <a:rPr lang="en-GB" dirty="0" smtClean="0"/>
              <a:t>Important aspect is defining the fleet to compare against</a:t>
            </a:r>
          </a:p>
          <a:p>
            <a:pPr lvl="1"/>
            <a:r>
              <a:rPr lang="en-GB" dirty="0" smtClean="0"/>
              <a:t>trade-off between size (confidence) and similarity (precision)</a:t>
            </a:r>
          </a:p>
        </p:txBody>
      </p:sp>
    </p:spTree>
    <p:extLst>
      <p:ext uri="{BB962C8B-B14F-4D97-AF65-F5344CB8AC3E}">
        <p14:creationId xmlns:p14="http://schemas.microsoft.com/office/powerpoint/2010/main" val="3393551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Uptime Problem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Vehicles are becoming more and more complex</a:t>
            </a:r>
          </a:p>
          <a:p>
            <a:pPr lvl="1"/>
            <a:r>
              <a:rPr lang="en-GB" dirty="0" smtClean="0"/>
              <a:t>we need better diagnostic and fault detection systems</a:t>
            </a:r>
          </a:p>
          <a:p>
            <a:r>
              <a:rPr lang="en-GB" dirty="0" smtClean="0"/>
              <a:t>Building specialised diagnostic functions is expensive</a:t>
            </a:r>
          </a:p>
          <a:p>
            <a:pPr lvl="1"/>
            <a:r>
              <a:rPr lang="en-GB" dirty="0" smtClean="0"/>
              <a:t>it is unrealistic to expect that for each individual fault</a:t>
            </a:r>
          </a:p>
          <a:p>
            <a:r>
              <a:rPr lang="en-GB" dirty="0" smtClean="0"/>
              <a:t>Real usage data shows actual problems to look for</a:t>
            </a:r>
          </a:p>
          <a:p>
            <a:pPr lvl="1"/>
            <a:r>
              <a:rPr lang="en-GB" dirty="0" smtClean="0"/>
              <a:t>sometimes what is “known” turns out to be wrong</a:t>
            </a:r>
          </a:p>
          <a:p>
            <a:r>
              <a:rPr lang="en-GB" dirty="0" smtClean="0"/>
              <a:t>What is important to focus on changes with age</a:t>
            </a:r>
          </a:p>
          <a:p>
            <a:pPr lvl="1"/>
            <a:r>
              <a:rPr lang="en-GB" dirty="0" smtClean="0"/>
              <a:t>we need continuous monitoring and life-long learning</a:t>
            </a:r>
          </a:p>
        </p:txBody>
      </p:sp>
    </p:spTree>
    <p:extLst>
      <p:ext uri="{BB962C8B-B14F-4D97-AF65-F5344CB8AC3E}">
        <p14:creationId xmlns:p14="http://schemas.microsoft.com/office/powerpoint/2010/main" val="1654175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Two Approaches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Classical supervised machine learning</a:t>
            </a:r>
          </a:p>
          <a:p>
            <a:pPr lvl="1"/>
            <a:r>
              <a:rPr lang="en-GB" dirty="0" smtClean="0"/>
              <a:t>research problems arise from the specifics of the data</a:t>
            </a:r>
          </a:p>
          <a:p>
            <a:pPr lvl="1"/>
            <a:endParaRPr lang="en-GB" sz="8000" dirty="0" smtClean="0"/>
          </a:p>
          <a:p>
            <a:r>
              <a:rPr lang="en-GB" dirty="0" smtClean="0"/>
              <a:t>Self-organising, unsupervised knowledge discovery</a:t>
            </a:r>
          </a:p>
          <a:p>
            <a:pPr lvl="1"/>
            <a:r>
              <a:rPr lang="en-GB" dirty="0" smtClean="0"/>
              <a:t>create a system that can “understand” its own operation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59532" y="5027561"/>
            <a:ext cx="8424936" cy="1224136"/>
            <a:chOff x="611560" y="4982773"/>
            <a:chExt cx="8424936" cy="1224136"/>
          </a:xfrm>
        </p:grpSpPr>
        <p:sp>
          <p:nvSpPr>
            <p:cNvPr id="12" name="Oval 11"/>
            <p:cNvSpPr/>
            <p:nvPr/>
          </p:nvSpPr>
          <p:spPr>
            <a:xfrm>
              <a:off x="6925344" y="4982773"/>
              <a:ext cx="2111152" cy="12241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Predictive</a:t>
              </a:r>
            </a:p>
            <a:p>
              <a:pPr algn="ctr"/>
              <a:r>
                <a:rPr lang="en-GB" dirty="0" smtClean="0"/>
                <a:t>Maintenance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11560" y="4982773"/>
              <a:ext cx="2111152" cy="12241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Vehicle</a:t>
              </a:r>
            </a:p>
            <a:p>
              <a:pPr algn="ctr"/>
              <a:r>
                <a:rPr lang="en-GB" dirty="0" smtClean="0"/>
                <a:t>Data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2849538" y="5360815"/>
              <a:ext cx="792088" cy="4680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6006430" y="5360815"/>
              <a:ext cx="792088" cy="4680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3768452" y="4982773"/>
              <a:ext cx="2111152" cy="12241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Explaining</a:t>
              </a:r>
            </a:p>
            <a:p>
              <a:pPr algn="ctr"/>
              <a:r>
                <a:rPr lang="en-GB" dirty="0" smtClean="0"/>
                <a:t>Deviations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6755" y="2628586"/>
            <a:ext cx="8424936" cy="1224136"/>
            <a:chOff x="611560" y="4982773"/>
            <a:chExt cx="8424936" cy="1224136"/>
          </a:xfrm>
        </p:grpSpPr>
        <p:sp>
          <p:nvSpPr>
            <p:cNvPr id="34" name="Oval 33"/>
            <p:cNvSpPr/>
            <p:nvPr/>
          </p:nvSpPr>
          <p:spPr>
            <a:xfrm>
              <a:off x="6925344" y="4982773"/>
              <a:ext cx="2111152" cy="12241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Predictive</a:t>
              </a:r>
            </a:p>
            <a:p>
              <a:pPr algn="ctr"/>
              <a:r>
                <a:rPr lang="en-GB" dirty="0" smtClean="0"/>
                <a:t>Maintenance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611560" y="4982773"/>
              <a:ext cx="2111152" cy="12241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Interesting</a:t>
              </a:r>
            </a:p>
            <a:p>
              <a:pPr algn="ctr"/>
              <a:r>
                <a:rPr lang="en-GB" dirty="0" smtClean="0"/>
                <a:t>Faults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2849538" y="5360815"/>
              <a:ext cx="792088" cy="4680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006430" y="5360815"/>
              <a:ext cx="792088" cy="4680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3768452" y="4982773"/>
              <a:ext cx="2111152" cy="12241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Vehicle</a:t>
              </a:r>
            </a:p>
            <a:p>
              <a:pPr algn="ctr"/>
              <a:r>
                <a:rPr lang="en-GB" dirty="0" smtClean="0"/>
                <a:t>Data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0731" y="1628800"/>
            <a:ext cx="8856984" cy="23762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663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Self-Monitoring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en-GB" dirty="0" smtClean="0"/>
              <a:t>We have a “sniffer” on-board every vehicle</a:t>
            </a:r>
          </a:p>
          <a:p>
            <a:pPr lvl="1"/>
            <a:r>
              <a:rPr lang="en-GB" dirty="0" smtClean="0"/>
              <a:t>it learns the data characteristics (model) of that vehicle</a:t>
            </a:r>
          </a:p>
          <a:p>
            <a:r>
              <a:rPr lang="en-GB" dirty="0" smtClean="0"/>
              <a:t>Those models are then compared between vehicles</a:t>
            </a:r>
          </a:p>
          <a:p>
            <a:pPr lvl="1"/>
            <a:r>
              <a:rPr lang="en-GB" dirty="0" smtClean="0"/>
              <a:t>discovering what is normal/abnormal for a particular fleet</a:t>
            </a:r>
          </a:p>
          <a:p>
            <a:r>
              <a:rPr lang="en-GB" dirty="0" smtClean="0"/>
              <a:t>Detected deviations are then matched against repairs</a:t>
            </a:r>
          </a:p>
          <a:p>
            <a:pPr lvl="1"/>
            <a:r>
              <a:rPr lang="en-GB" dirty="0" smtClean="0"/>
              <a:t>to find out which faults (if any) can be responsible</a:t>
            </a:r>
          </a:p>
          <a:p>
            <a:r>
              <a:rPr lang="en-GB" dirty="0" smtClean="0"/>
              <a:t>The goal is to </a:t>
            </a:r>
            <a:r>
              <a:rPr lang="en-GB" dirty="0"/>
              <a:t>increase vehicle </a:t>
            </a:r>
            <a:r>
              <a:rPr lang="en-GB" dirty="0" smtClean="0"/>
              <a:t>uptime</a:t>
            </a:r>
          </a:p>
          <a:p>
            <a:pPr lvl="1"/>
            <a:r>
              <a:rPr lang="en-GB" dirty="0" smtClean="0"/>
              <a:t>a self-monitoring system should, with time, become an “expert” that can highlight interesting patterns in the data</a:t>
            </a:r>
          </a:p>
        </p:txBody>
      </p:sp>
    </p:spTree>
    <p:extLst>
      <p:ext uri="{BB962C8B-B14F-4D97-AF65-F5344CB8AC3E}">
        <p14:creationId xmlns:p14="http://schemas.microsoft.com/office/powerpoint/2010/main" val="3819819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9732" y="5737839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23% overlap (142 examples)</a:t>
            </a:r>
            <a:endParaRPr lang="en-GB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34076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based on Alen Atamer (2004) </a:t>
            </a:r>
            <a:r>
              <a:rPr lang="en-GB" sz="14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Comparison of FMEA and Field-Experience for a Turbofan Engine with Application to Case-Based Reasoning</a:t>
            </a:r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IEEE Aerospace Conference.</a:t>
            </a:r>
            <a:endParaRPr lang="en-GB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Targeted Diagnostics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470202" y="1988840"/>
            <a:ext cx="6203596" cy="3748999"/>
            <a:chOff x="2656347" y="1988840"/>
            <a:chExt cx="6203596" cy="3748999"/>
          </a:xfrm>
        </p:grpSpPr>
        <p:sp>
          <p:nvSpPr>
            <p:cNvPr id="4" name="Oval 3"/>
            <p:cNvSpPr/>
            <p:nvPr/>
          </p:nvSpPr>
          <p:spPr bwMode="auto">
            <a:xfrm>
              <a:off x="2656347" y="1988840"/>
              <a:ext cx="3931877" cy="3748999"/>
            </a:xfrm>
            <a:prstGeom prst="ellipse">
              <a:avLst/>
            </a:prstGeom>
            <a:solidFill>
              <a:srgbClr val="19AF00">
                <a:alpha val="49804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4928066" y="1988840"/>
              <a:ext cx="3931877" cy="374899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43808" y="3263175"/>
              <a:ext cx="22322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0" hangingPunct="0">
                <a:buClrTx/>
                <a:buSzTx/>
              </a:pPr>
              <a:r>
                <a:rPr lang="en-GB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FMEA </a:t>
              </a:r>
              <a:endParaRPr lang="pl-PL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914400" eaLnBrk="0" hangingPunct="0">
                <a:buClrTx/>
                <a:buSzTx/>
              </a:pPr>
              <a:r>
                <a:rPr lang="en-GB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anticipated</a:t>
              </a:r>
              <a:endParaRPr lang="pl-PL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914400" eaLnBrk="0" hangingPunct="0">
                <a:buClrTx/>
                <a:buSzTx/>
              </a:pPr>
              <a:r>
                <a:rPr lang="en-GB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failure modes</a:t>
              </a:r>
              <a:endParaRPr lang="pl-PL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914400" eaLnBrk="0" hangingPunct="0">
                <a:buClrTx/>
                <a:buSzTx/>
              </a:pPr>
              <a:r>
                <a:rPr lang="en-GB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(610 examples)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16216" y="3263175"/>
              <a:ext cx="21602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0" hangingPunct="0">
                <a:buClrTx/>
                <a:buSzTx/>
              </a:pPr>
              <a:r>
                <a:rPr lang="en-GB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Faults</a:t>
              </a:r>
            </a:p>
            <a:p>
              <a:pPr algn="ctr" defTabSz="914400" eaLnBrk="0" hangingPunct="0">
                <a:buClrTx/>
                <a:buSzTx/>
              </a:pPr>
              <a:r>
                <a:rPr lang="en-GB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encountered</a:t>
              </a:r>
              <a:endParaRPr lang="pl-PL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defTabSz="914400" eaLnBrk="0" hangingPunct="0">
                <a:buClrTx/>
                <a:buSzTx/>
              </a:pPr>
              <a:r>
                <a:rPr lang="en-GB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 the field</a:t>
              </a:r>
            </a:p>
            <a:p>
              <a:pPr algn="ctr" defTabSz="914400" eaLnBrk="0" hangingPunct="0">
                <a:buClrTx/>
                <a:buSzTx/>
              </a:pPr>
              <a:r>
                <a:rPr lang="en-GB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(727 examples)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9646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668"/>
            <a:ext cx="8228013" cy="1141412"/>
          </a:xfrm>
        </p:spPr>
        <p:txBody>
          <a:bodyPr/>
          <a:lstStyle/>
          <a:p>
            <a:r>
              <a:rPr lang="en-GB" dirty="0" smtClean="0"/>
              <a:t>The Leap</a:t>
            </a:r>
            <a:endParaRPr lang="en-GB" dirty="0"/>
          </a:p>
        </p:txBody>
      </p:sp>
      <p:pic>
        <p:nvPicPr>
          <p:cNvPr id="3" name="Picture 2" descr="telepho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32" y="692696"/>
            <a:ext cx="8532440" cy="543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87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2s_background_v2.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888"/>
            <a:ext cx="9144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4786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Volvo Group Trucks Technology</Template>
  <TotalTime>8412</TotalTime>
  <Words>1338</Words>
  <Application>Microsoft Office PowerPoint</Application>
  <PresentationFormat>On-screen Show (4:3)</PresentationFormat>
  <Paragraphs>417</Paragraphs>
  <Slides>32</Slides>
  <Notes>32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Microsoft YaHei</vt:lpstr>
      <vt:lpstr>Arial</vt:lpstr>
      <vt:lpstr>Calibri</vt:lpstr>
      <vt:lpstr>Courier New</vt:lpstr>
      <vt:lpstr>Gill Sans MT</vt:lpstr>
      <vt:lpstr>Gill Sans Std</vt:lpstr>
      <vt:lpstr>Symbol</vt:lpstr>
      <vt:lpstr>Times New Roman</vt:lpstr>
      <vt:lpstr>Verdana</vt:lpstr>
      <vt:lpstr>Office-tema</vt:lpstr>
      <vt:lpstr>PowerPoint Presentation</vt:lpstr>
      <vt:lpstr>Predictive Maintenance</vt:lpstr>
      <vt:lpstr>Business Model Change</vt:lpstr>
      <vt:lpstr>The Uptime Problem</vt:lpstr>
      <vt:lpstr>Two Approaches</vt:lpstr>
      <vt:lpstr>Self-Monitoring System</vt:lpstr>
      <vt:lpstr>Targeted Diagnostics</vt:lpstr>
      <vt:lpstr>The Leap</vt:lpstr>
      <vt:lpstr>PowerPoint Presentation</vt:lpstr>
      <vt:lpstr>Learning Fleet</vt:lpstr>
      <vt:lpstr>PowerPoint Presentation</vt:lpstr>
      <vt:lpstr>Fleet-based Approach</vt:lpstr>
      <vt:lpstr>Fleet-based Approach</vt:lpstr>
      <vt:lpstr>Long-term pilot study</vt:lpstr>
      <vt:lpstr>The VACT system (Volvo Analysis and Communication Tool)</vt:lpstr>
      <vt:lpstr>Fleet Histograms</vt:lpstr>
      <vt:lpstr>Fleet Histograms</vt:lpstr>
      <vt:lpstr>Bus 70452</vt:lpstr>
      <vt:lpstr>Bus 70452</vt:lpstr>
      <vt:lpstr>Bus 70452 – The Data</vt:lpstr>
      <vt:lpstr>PowerPoint Presentation</vt:lpstr>
      <vt:lpstr>Bus 70452</vt:lpstr>
      <vt:lpstr>Bus 70452</vt:lpstr>
      <vt:lpstr>Bus 70452</vt:lpstr>
      <vt:lpstr>Bus 70378</vt:lpstr>
      <vt:lpstr>Bus 70378</vt:lpstr>
      <vt:lpstr>Bus 70378 – The Data</vt:lpstr>
      <vt:lpstr>Bus 70378</vt:lpstr>
      <vt:lpstr>Bus 70378 – The Data</vt:lpstr>
      <vt:lpstr>Kungsbacka Results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Swedish system of education</dc:title>
  <dc:creator>IDE</dc:creator>
  <cp:lastModifiedBy>Slawomir Nowaczyk</cp:lastModifiedBy>
  <cp:revision>1028</cp:revision>
  <cp:lastPrinted>1601-01-01T00:00:00Z</cp:lastPrinted>
  <dcterms:created xsi:type="dcterms:W3CDTF">2007-09-07T12:44:50Z</dcterms:created>
  <dcterms:modified xsi:type="dcterms:W3CDTF">2015-02-27T14:16:19Z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">
    <vt:lpwstr>CERES</vt:lpwstr>
  </property>
</Properties>
</file>