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35"/>
  </p:notesMasterIdLst>
  <p:sldIdLst>
    <p:sldId id="285" r:id="rId5"/>
    <p:sldId id="257" r:id="rId6"/>
    <p:sldId id="264" r:id="rId7"/>
    <p:sldId id="265" r:id="rId8"/>
    <p:sldId id="258" r:id="rId9"/>
    <p:sldId id="260" r:id="rId10"/>
    <p:sldId id="266" r:id="rId11"/>
    <p:sldId id="270" r:id="rId12"/>
    <p:sldId id="269" r:id="rId13"/>
    <p:sldId id="267" r:id="rId14"/>
    <p:sldId id="268" r:id="rId15"/>
    <p:sldId id="271" r:id="rId16"/>
    <p:sldId id="279" r:id="rId17"/>
    <p:sldId id="280" r:id="rId18"/>
    <p:sldId id="281" r:id="rId19"/>
    <p:sldId id="282" r:id="rId20"/>
    <p:sldId id="283" r:id="rId21"/>
    <p:sldId id="284" r:id="rId22"/>
    <p:sldId id="272" r:id="rId23"/>
    <p:sldId id="287" r:id="rId24"/>
    <p:sldId id="273" r:id="rId25"/>
    <p:sldId id="274" r:id="rId26"/>
    <p:sldId id="276" r:id="rId27"/>
    <p:sldId id="277" r:id="rId28"/>
    <p:sldId id="278" r:id="rId29"/>
    <p:sldId id="275" r:id="rId30"/>
    <p:sldId id="262" r:id="rId31"/>
    <p:sldId id="263" r:id="rId32"/>
    <p:sldId id="286" r:id="rId33"/>
    <p:sldId id="259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0201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1" autoAdjust="0"/>
    <p:restoredTop sz="94660"/>
  </p:normalViewPr>
  <p:slideViewPr>
    <p:cSldViewPr snapToGrid="0">
      <p:cViewPr>
        <p:scale>
          <a:sx n="100" d="100"/>
          <a:sy n="100" d="100"/>
        </p:scale>
        <p:origin x="1692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D6CD4-AB01-4BC1-B3BD-7D8AC52C1AA5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4D945-6A14-4CE7-84BE-82391DC2B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44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https://github.com/NicholasIapalucci/Manim-Code-Blocks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4D945-6A14-4CE7-84BE-82391DC2BBB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07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https://github.com/NicholasIapalucci/Manim-Code-Blocks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4D945-6A14-4CE7-84BE-82391DC2BBB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124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https://github.com/NicholasIapalucci/Manim-Code-Blocks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4D945-6A14-4CE7-84BE-82391DC2BBB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130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https://github.com/NicholasIapalucci/Manim-Code-Blocks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4D945-6A14-4CE7-84BE-82391DC2BBB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70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8F29-DFB6-40E7-B529-114F0988A063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6263-3D19-43BD-8187-1182C6B69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872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8F29-DFB6-40E7-B529-114F0988A063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6263-3D19-43BD-8187-1182C6B69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945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8F29-DFB6-40E7-B529-114F0988A063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6263-3D19-43BD-8187-1182C6B69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59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8F29-DFB6-40E7-B529-114F0988A063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6263-3D19-43BD-8187-1182C6B69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819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8F29-DFB6-40E7-B529-114F0988A063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6263-3D19-43BD-8187-1182C6B69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024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8F29-DFB6-40E7-B529-114F0988A063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6263-3D19-43BD-8187-1182C6B69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670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8F29-DFB6-40E7-B529-114F0988A063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6263-3D19-43BD-8187-1182C6B69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5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8F29-DFB6-40E7-B529-114F0988A063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6263-3D19-43BD-8187-1182C6B69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38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8F29-DFB6-40E7-B529-114F0988A063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6263-3D19-43BD-8187-1182C6B69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96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8F29-DFB6-40E7-B529-114F0988A063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6263-3D19-43BD-8187-1182C6B69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28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8F29-DFB6-40E7-B529-114F0988A063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6263-3D19-43BD-8187-1182C6B69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922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18F29-DFB6-40E7-B529-114F0988A063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B6263-3D19-43BD-8187-1182C6B69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3474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8.mp4"/><Relationship Id="rId7" Type="http://schemas.openxmlformats.org/officeDocument/2006/relationships/image" Target="../media/image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17.png"/><Relationship Id="rId5" Type="http://schemas.openxmlformats.org/officeDocument/2006/relationships/hyperlink" Target="https://docs.manim.community/en/stable/installation.html" TargetMode="External"/><Relationship Id="rId4" Type="http://schemas.openxmlformats.org/officeDocument/2006/relationships/hyperlink" Target="https://try.manim.community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3b1b/mani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lugins.manim.community/" TargetMode="External"/><Relationship Id="rId2" Type="http://schemas.openxmlformats.org/officeDocument/2006/relationships/hyperlink" Target="https://www.3blue1brow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@3blue1brow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duction">
            <a:hlinkClick r:id="" action="ppaction://media"/>
            <a:extLst>
              <a:ext uri="{FF2B5EF4-FFF2-40B4-BE49-F238E27FC236}">
                <a16:creationId xmlns:a16="http://schemas.microsoft.com/office/drawing/2014/main" id="{EAD4DCD5-9B94-4571-94EC-DBCDB8B0FE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1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Plot Functions</a:t>
            </a:r>
          </a:p>
        </p:txBody>
      </p:sp>
      <p:pic>
        <p:nvPicPr>
          <p:cNvPr id="3" name="PolygonOnAxes-1">
            <a:hlinkClick r:id="" action="ppaction://media"/>
            <a:extLst>
              <a:ext uri="{FF2B5EF4-FFF2-40B4-BE49-F238E27FC236}">
                <a16:creationId xmlns:a16="http://schemas.microsoft.com/office/drawing/2014/main" id="{0E7C7FC0-5640-4E99-88E9-E20F5EAF38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690688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4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Plot Functions… and More</a:t>
            </a:r>
          </a:p>
        </p:txBody>
      </p:sp>
      <p:pic>
        <p:nvPicPr>
          <p:cNvPr id="4" name="havefun_plot">
            <a:hlinkClick r:id="" action="ppaction://media"/>
            <a:extLst>
              <a:ext uri="{FF2B5EF4-FFF2-40B4-BE49-F238E27FC236}">
                <a16:creationId xmlns:a16="http://schemas.microsoft.com/office/drawing/2014/main" id="{398F2AA3-3940-4D99-8C68-20ADCA1A65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597025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2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Plugin “</a:t>
            </a:r>
            <a:r>
              <a:rPr lang="en-GB" dirty="0" err="1"/>
              <a:t>ManimML</a:t>
            </a:r>
            <a:r>
              <a:rPr lang="en-GB" dirty="0"/>
              <a:t>”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C37BFB2-B6FA-4D77-AAEE-37037DD13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2382242"/>
            <a:ext cx="8039100" cy="20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866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Plugin “Automata”</a:t>
            </a:r>
          </a:p>
        </p:txBody>
      </p:sp>
      <p:pic>
        <p:nvPicPr>
          <p:cNvPr id="3" name="Finite State Machine in Manim (Updated)">
            <a:hlinkClick r:id="" action="ppaction://media"/>
            <a:extLst>
              <a:ext uri="{FF2B5EF4-FFF2-40B4-BE49-F238E27FC236}">
                <a16:creationId xmlns:a16="http://schemas.microsoft.com/office/drawing/2014/main" id="{204FEB28-E49E-4949-B88C-67037B1642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436.99730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6673" y="1531620"/>
            <a:ext cx="8279271" cy="465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1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Plugin “</a:t>
            </a:r>
            <a:r>
              <a:rPr lang="en-GB" dirty="0" err="1"/>
              <a:t>Manim</a:t>
            </a:r>
            <a:r>
              <a:rPr lang="en-GB" dirty="0"/>
              <a:t> CAD”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664319-AD55-40B7-980D-07A4EA1DB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60" y="1551622"/>
            <a:ext cx="7650480" cy="430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44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Plugin “Code-Blocks”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EB8D9B-D85A-4BAC-9CE0-D3FA64149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619" y="1625917"/>
            <a:ext cx="8800762" cy="495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02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Plugin “Data Structures”</a:t>
            </a:r>
          </a:p>
        </p:txBody>
      </p:sp>
      <p:pic>
        <p:nvPicPr>
          <p:cNvPr id="3" name="data_structure">
            <a:hlinkClick r:id="" action="ppaction://media"/>
            <a:extLst>
              <a:ext uri="{FF2B5EF4-FFF2-40B4-BE49-F238E27FC236}">
                <a16:creationId xmlns:a16="http://schemas.microsoft.com/office/drawing/2014/main" id="{F09AEE1D-57DF-41CC-8F93-6D07157C5D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7880" y="1542097"/>
            <a:ext cx="8016240" cy="45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4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Plugin “Meshes”</a:t>
            </a:r>
          </a:p>
        </p:txBody>
      </p:sp>
      <p:pic>
        <p:nvPicPr>
          <p:cNvPr id="3" name="data_structure">
            <a:hlinkClick r:id="" action="ppaction://media"/>
            <a:extLst>
              <a:ext uri="{FF2B5EF4-FFF2-40B4-BE49-F238E27FC236}">
                <a16:creationId xmlns:a16="http://schemas.microsoft.com/office/drawing/2014/main" id="{F09AEE1D-57DF-41CC-8F93-6D07157C5D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7880" y="1542097"/>
            <a:ext cx="8016240" cy="4509135"/>
          </a:xfrm>
          <a:prstGeom prst="rect">
            <a:avLst/>
          </a:prstGeom>
        </p:spPr>
      </p:pic>
      <p:pic>
        <p:nvPicPr>
          <p:cNvPr id="4" name="mesh">
            <a:hlinkClick r:id="" action="ppaction://media"/>
            <a:extLst>
              <a:ext uri="{FF2B5EF4-FFF2-40B4-BE49-F238E27FC236}">
                <a16:creationId xmlns:a16="http://schemas.microsoft.com/office/drawing/2014/main" id="{EC4503DC-2184-43F7-8598-0F689D8B7EE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38475" y="1937799"/>
            <a:ext cx="6515049" cy="366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2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Plugin “</a:t>
            </a:r>
            <a:r>
              <a:rPr lang="en-GB" dirty="0" err="1"/>
              <a:t>Chanim</a:t>
            </a:r>
            <a:r>
              <a:rPr lang="en-GB" dirty="0"/>
              <a:t>”</a:t>
            </a:r>
          </a:p>
        </p:txBody>
      </p:sp>
      <p:pic>
        <p:nvPicPr>
          <p:cNvPr id="3" name="data_structure">
            <a:hlinkClick r:id="" action="ppaction://media"/>
            <a:extLst>
              <a:ext uri="{FF2B5EF4-FFF2-40B4-BE49-F238E27FC236}">
                <a16:creationId xmlns:a16="http://schemas.microsoft.com/office/drawing/2014/main" id="{F09AEE1D-57DF-41CC-8F93-6D07157C5D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7880" y="1542097"/>
            <a:ext cx="8016240" cy="4509135"/>
          </a:xfrm>
          <a:prstGeom prst="rect">
            <a:avLst/>
          </a:prstGeom>
        </p:spPr>
      </p:pic>
      <p:pic>
        <p:nvPicPr>
          <p:cNvPr id="5" name="chemistry">
            <a:hlinkClick r:id="" action="ppaction://media"/>
            <a:extLst>
              <a:ext uri="{FF2B5EF4-FFF2-40B4-BE49-F238E27FC236}">
                <a16:creationId xmlns:a16="http://schemas.microsoft.com/office/drawing/2014/main" id="{67EB143B-312D-4AAD-BA97-607A57C2016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6491" y="1690688"/>
            <a:ext cx="7739017" cy="435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9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does it work?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B547F0-46B8-4C64-A6B8-0DD04D94F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35" y="1690688"/>
            <a:ext cx="4930593" cy="4454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2C7410-3789-4A11-9237-6732D11921CC}"/>
              </a:ext>
            </a:extLst>
          </p:cNvPr>
          <p:cNvSpPr txBox="1"/>
          <p:nvPr/>
        </p:nvSpPr>
        <p:spPr>
          <a:xfrm>
            <a:off x="701072" y="3429000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/>
              <a:t>manim</a:t>
            </a:r>
            <a:r>
              <a:rPr lang="en-GB" sz="2800" dirty="0"/>
              <a:t> -</a:t>
            </a:r>
            <a:r>
              <a:rPr lang="en-GB" sz="2800" dirty="0" err="1"/>
              <a:t>pql</a:t>
            </a:r>
            <a:r>
              <a:rPr lang="en-GB" sz="2800" dirty="0"/>
              <a:t> scene.py </a:t>
            </a:r>
            <a:r>
              <a:rPr lang="en-GB" sz="2800" dirty="0" err="1"/>
              <a:t>SquareToCircle</a:t>
            </a:r>
            <a:endParaRPr lang="en-GB" sz="2800" dirty="0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1DA102DD-4BF1-4077-9AAE-230DCFDCADEF}"/>
              </a:ext>
            </a:extLst>
          </p:cNvPr>
          <p:cNvCxnSpPr>
            <a:cxnSpLocks/>
            <a:endCxn id="17" idx="1"/>
          </p:cNvCxnSpPr>
          <p:nvPr/>
        </p:nvCxnSpPr>
        <p:spPr>
          <a:xfrm rot="16200000" flipH="1">
            <a:off x="1956726" y="4128052"/>
            <a:ext cx="678424" cy="258418"/>
          </a:xfrm>
          <a:prstGeom prst="bentConnector2">
            <a:avLst/>
          </a:prstGeom>
          <a:ln w="31750">
            <a:solidFill>
              <a:srgbClr val="F8F8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FD2B9A9-7ACD-45A0-AEFD-4B3F1DE3A058}"/>
              </a:ext>
            </a:extLst>
          </p:cNvPr>
          <p:cNvSpPr txBox="1"/>
          <p:nvPr/>
        </p:nvSpPr>
        <p:spPr>
          <a:xfrm>
            <a:off x="2425147" y="4242530"/>
            <a:ext cx="4130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p: play when done</a:t>
            </a:r>
          </a:p>
          <a:p>
            <a:r>
              <a:rPr lang="en-GB" sz="2000" dirty="0" err="1"/>
              <a:t>ql</a:t>
            </a:r>
            <a:r>
              <a:rPr lang="en-GB" sz="2000" dirty="0"/>
              <a:t>: low quality (possible </a:t>
            </a:r>
            <a:r>
              <a:rPr lang="en-GB" sz="2000" dirty="0" err="1"/>
              <a:t>ql</a:t>
            </a:r>
            <a:r>
              <a:rPr lang="en-GB" sz="2000" dirty="0"/>
              <a:t>/</a:t>
            </a:r>
            <a:r>
              <a:rPr lang="en-GB" sz="2000" dirty="0" err="1"/>
              <a:t>qm</a:t>
            </a:r>
            <a:r>
              <a:rPr lang="en-GB" sz="2000" dirty="0"/>
              <a:t>/</a:t>
            </a:r>
            <a:r>
              <a:rPr lang="en-GB" sz="2000" dirty="0" err="1"/>
              <a:t>qh</a:t>
            </a:r>
            <a:r>
              <a:rPr lang="en-GB" sz="2000" dirty="0"/>
              <a:t>/</a:t>
            </a:r>
            <a:r>
              <a:rPr lang="en-GB" sz="2000" dirty="0" err="1"/>
              <a:t>qk</a:t>
            </a:r>
            <a:r>
              <a:rPr lang="en-GB" sz="2000" dirty="0"/>
              <a:t>)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D27B92A4-0C78-4C84-B4E5-F73CA707EBE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33904" y="2911522"/>
            <a:ext cx="788383" cy="246572"/>
          </a:xfrm>
          <a:prstGeom prst="bentConnector3">
            <a:avLst>
              <a:gd name="adj1" fmla="val 50000"/>
            </a:avLst>
          </a:prstGeom>
          <a:ln w="31750">
            <a:solidFill>
              <a:srgbClr val="F8F8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24D8026-6A32-473C-B7CE-7D919AA70AFE}"/>
              </a:ext>
            </a:extLst>
          </p:cNvPr>
          <p:cNvSpPr txBox="1"/>
          <p:nvPr/>
        </p:nvSpPr>
        <p:spPr>
          <a:xfrm>
            <a:off x="3945749" y="2215360"/>
            <a:ext cx="1993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Scene to animate</a:t>
            </a: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1A1361E5-BCDF-42FD-B019-60BDFF5A0FFB}"/>
              </a:ext>
            </a:extLst>
          </p:cNvPr>
          <p:cNvCxnSpPr>
            <a:cxnSpLocks/>
            <a:endCxn id="27" idx="1"/>
          </p:cNvCxnSpPr>
          <p:nvPr/>
        </p:nvCxnSpPr>
        <p:spPr>
          <a:xfrm rot="5400000" flipH="1" flipV="1">
            <a:off x="1153297" y="2981449"/>
            <a:ext cx="532618" cy="362484"/>
          </a:xfrm>
          <a:prstGeom prst="bentConnector2">
            <a:avLst/>
          </a:prstGeom>
          <a:ln w="31750">
            <a:solidFill>
              <a:srgbClr val="F8F8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B9F7029-5549-4842-9B63-174CF435B9F9}"/>
              </a:ext>
            </a:extLst>
          </p:cNvPr>
          <p:cNvSpPr txBox="1"/>
          <p:nvPr/>
        </p:nvSpPr>
        <p:spPr>
          <a:xfrm>
            <a:off x="1600848" y="2711716"/>
            <a:ext cx="273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direct call to python</a:t>
            </a:r>
          </a:p>
        </p:txBody>
      </p:sp>
    </p:spTree>
    <p:extLst>
      <p:ext uri="{BB962C8B-B14F-4D97-AF65-F5344CB8AC3E}">
        <p14:creationId xmlns:p14="http://schemas.microsoft.com/office/powerpoint/2010/main" val="648418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29707-4857-4ED9-96C5-A11825247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is </a:t>
            </a:r>
            <a:r>
              <a:rPr lang="en-GB" dirty="0" err="1"/>
              <a:t>Manim</a:t>
            </a:r>
            <a:r>
              <a:rPr lang="en-GB" dirty="0"/>
              <a:t>? </a:t>
            </a:r>
          </a:p>
          <a:p>
            <a:r>
              <a:rPr lang="en-GB" dirty="0"/>
              <a:t>What can you do with it?</a:t>
            </a:r>
          </a:p>
          <a:p>
            <a:r>
              <a:rPr lang="en-GB" dirty="0"/>
              <a:t>How does it work?</a:t>
            </a:r>
          </a:p>
          <a:p>
            <a:r>
              <a:rPr lang="en-GB" dirty="0"/>
              <a:t>Small tutorial</a:t>
            </a:r>
          </a:p>
          <a:p>
            <a:r>
              <a:rPr lang="en-GB" dirty="0"/>
              <a:t>Why bother?</a:t>
            </a:r>
          </a:p>
          <a:p>
            <a:r>
              <a:rPr lang="en-GB" dirty="0"/>
              <a:t>Useful links</a:t>
            </a:r>
          </a:p>
        </p:txBody>
      </p:sp>
    </p:spTree>
    <p:extLst>
      <p:ext uri="{BB962C8B-B14F-4D97-AF65-F5344CB8AC3E}">
        <p14:creationId xmlns:p14="http://schemas.microsoft.com/office/powerpoint/2010/main" val="1048041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does it work?</a:t>
            </a:r>
          </a:p>
        </p:txBody>
      </p:sp>
      <p:pic>
        <p:nvPicPr>
          <p:cNvPr id="3" name="start_manim">
            <a:hlinkClick r:id="" action="ppaction://media"/>
            <a:extLst>
              <a:ext uri="{FF2B5EF4-FFF2-40B4-BE49-F238E27FC236}">
                <a16:creationId xmlns:a16="http://schemas.microsoft.com/office/drawing/2014/main" id="{8A618D5C-7E89-4C2C-B7B0-012FA62A74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94" y="1874837"/>
            <a:ext cx="6903156" cy="3883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B547F0-46B8-4C64-A6B8-0DD04D94F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50" y="1874837"/>
            <a:ext cx="4930593" cy="445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0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82D05-F08D-4A22-A971-5A6B48A32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Building blocks: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Mathematical Object (</a:t>
            </a:r>
            <a:r>
              <a:rPr lang="en-GB" dirty="0" err="1"/>
              <a:t>mobject</a:t>
            </a:r>
            <a:r>
              <a:rPr lang="en-GB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Animation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Scene</a:t>
            </a:r>
          </a:p>
        </p:txBody>
      </p:sp>
    </p:spTree>
    <p:extLst>
      <p:ext uri="{BB962C8B-B14F-4D97-AF65-F5344CB8AC3E}">
        <p14:creationId xmlns:p14="http://schemas.microsoft.com/office/powerpoint/2010/main" val="2703171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Mathematical Object (</a:t>
            </a:r>
            <a:r>
              <a:rPr lang="en-GB" dirty="0" err="1"/>
              <a:t>mobject</a:t>
            </a:r>
            <a:r>
              <a:rPr lang="en-GB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D578A-E927-4FEE-BAED-70E66BDF9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Mobject</a:t>
            </a:r>
            <a:r>
              <a:rPr lang="en-GB" dirty="0"/>
              <a:t> = object to display on the screen</a:t>
            </a:r>
          </a:p>
          <a:p>
            <a:r>
              <a:rPr lang="en-GB" dirty="0" err="1"/>
              <a:t>Mobject</a:t>
            </a:r>
            <a:r>
              <a:rPr lang="en-GB" dirty="0"/>
              <a:t> is an abstract class -&gt; all objects on a display </a:t>
            </a:r>
            <a:r>
              <a:rPr lang="en-GB" dirty="0" err="1"/>
              <a:t>inheritate</a:t>
            </a:r>
            <a:r>
              <a:rPr lang="en-GB" dirty="0"/>
              <a:t> from this class</a:t>
            </a:r>
          </a:p>
          <a:p>
            <a:r>
              <a:rPr lang="en-GB" dirty="0"/>
              <a:t>Example: Circle, Arrow, </a:t>
            </a:r>
            <a:r>
              <a:rPr lang="en-GB" dirty="0" err="1"/>
              <a:t>BarChart</a:t>
            </a:r>
            <a:r>
              <a:rPr lang="en-GB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38588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D578A-E927-4FEE-BAED-70E66BDF9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Animations are procedures that interpolate between two </a:t>
            </a:r>
            <a:r>
              <a:rPr lang="en-US" dirty="0" err="1"/>
              <a:t>mobjects</a:t>
            </a:r>
            <a:endParaRPr lang="en-GB" dirty="0"/>
          </a:p>
        </p:txBody>
      </p:sp>
      <p:pic>
        <p:nvPicPr>
          <p:cNvPr id="4" name="SomeAnimations-1">
            <a:hlinkClick r:id="" action="ppaction://media"/>
            <a:extLst>
              <a:ext uri="{FF2B5EF4-FFF2-40B4-BE49-F238E27FC236}">
                <a16:creationId xmlns:a16="http://schemas.microsoft.com/office/drawing/2014/main" id="{8BB073A7-00B1-4124-BA49-E5F01B466A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2418" y="2383079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3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Animation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EE2B2D3-695E-49A6-B63B-57FCF2D60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96" y="2184811"/>
            <a:ext cx="7337022" cy="2852730"/>
          </a:xfrm>
        </p:spPr>
      </p:pic>
      <p:pic>
        <p:nvPicPr>
          <p:cNvPr id="10" name="AnimateExample-2">
            <a:hlinkClick r:id="" action="ppaction://media"/>
            <a:extLst>
              <a:ext uri="{FF2B5EF4-FFF2-40B4-BE49-F238E27FC236}">
                <a16:creationId xmlns:a16="http://schemas.microsoft.com/office/drawing/2014/main" id="{B3A06A3B-6888-46AA-A35A-43173B59D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612" y="2442675"/>
            <a:ext cx="4157713" cy="233700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260A52-3CAE-4803-89C4-7C271431E0B3}"/>
              </a:ext>
            </a:extLst>
          </p:cNvPr>
          <p:cNvCxnSpPr>
            <a:cxnSpLocks/>
          </p:cNvCxnSpPr>
          <p:nvPr/>
        </p:nvCxnSpPr>
        <p:spPr>
          <a:xfrm>
            <a:off x="6301409" y="3611176"/>
            <a:ext cx="685799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7288ED-D73D-4D13-B508-91B317870159}"/>
              </a:ext>
            </a:extLst>
          </p:cNvPr>
          <p:cNvCxnSpPr>
            <a:cxnSpLocks/>
          </p:cNvCxnSpPr>
          <p:nvPr/>
        </p:nvCxnSpPr>
        <p:spPr>
          <a:xfrm>
            <a:off x="6241773" y="4687915"/>
            <a:ext cx="745435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E396497C-9DD6-4242-AAD2-AEA31EB830E3}"/>
              </a:ext>
            </a:extLst>
          </p:cNvPr>
          <p:cNvCxnSpPr>
            <a:cxnSpLocks/>
            <a:endCxn id="21" idx="1"/>
          </p:cNvCxnSpPr>
          <p:nvPr/>
        </p:nvCxnSpPr>
        <p:spPr>
          <a:xfrm rot="16200000" flipH="1">
            <a:off x="6283883" y="5007242"/>
            <a:ext cx="843747" cy="205095"/>
          </a:xfrm>
          <a:prstGeom prst="bentConnector2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7193473-2AC6-401B-879B-DDAA58A72CCB}"/>
              </a:ext>
            </a:extLst>
          </p:cNvPr>
          <p:cNvSpPr txBox="1"/>
          <p:nvPr/>
        </p:nvSpPr>
        <p:spPr>
          <a:xfrm>
            <a:off x="6808304" y="5346998"/>
            <a:ext cx="2687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Default 1 second duration!</a:t>
            </a:r>
          </a:p>
        </p:txBody>
      </p:sp>
    </p:spTree>
    <p:extLst>
      <p:ext uri="{BB962C8B-B14F-4D97-AF65-F5344CB8AC3E}">
        <p14:creationId xmlns:p14="http://schemas.microsoft.com/office/powerpoint/2010/main" val="360273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 Animation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5AAA5F-80FA-4318-9425-DAE6C5CA3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Receipt: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Extend the “Animation” class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Override the function “</a:t>
            </a:r>
            <a:r>
              <a:rPr lang="en-GB" dirty="0" err="1"/>
              <a:t>interpolate_mobject</a:t>
            </a:r>
            <a:r>
              <a:rPr lang="en-GB" dirty="0"/>
              <a:t>()”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2400" dirty="0"/>
              <a:t>This function is called with the parameter </a:t>
            </a:r>
            <a:r>
              <a:rPr lang="fr-BE" sz="2400" dirty="0"/>
              <a:t>« alpha »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BE" sz="2400" dirty="0"/>
              <a:t>« alpha » </a:t>
            </a:r>
            <a:r>
              <a:rPr lang="en-US" sz="2400" dirty="0"/>
              <a:t>holds a value between 0 and 1 representing the step of the currently playing animation.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 You can chose what to print for each value of alpha</a:t>
            </a:r>
            <a:endParaRPr lang="en-GB" sz="2400" dirty="0"/>
          </a:p>
        </p:txBody>
      </p:sp>
      <p:pic>
        <p:nvPicPr>
          <p:cNvPr id="6" name="CountingScene-1">
            <a:hlinkClick r:id="" action="ppaction://media"/>
            <a:extLst>
              <a:ext uri="{FF2B5EF4-FFF2-40B4-BE49-F238E27FC236}">
                <a16:creationId xmlns:a16="http://schemas.microsoft.com/office/drawing/2014/main" id="{F1BE57A2-D8BD-4F03-B4E0-0040ED0A30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5469" y="4581959"/>
            <a:ext cx="3606282" cy="202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5E805-1529-49A7-BF56-AD3B4BA0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Scene class is the connective tissue of </a:t>
            </a:r>
            <a:r>
              <a:rPr lang="en-US" sz="2400" dirty="0" err="1"/>
              <a:t>manim</a:t>
            </a:r>
            <a:endParaRPr lang="en-US" sz="2400" dirty="0"/>
          </a:p>
          <a:p>
            <a:r>
              <a:rPr lang="en-US" sz="2400" dirty="0"/>
              <a:t>All code is usually in the function “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construct</a:t>
            </a:r>
            <a:r>
              <a:rPr lang="en-US" sz="2400" dirty="0"/>
              <a:t>” of a scene</a:t>
            </a:r>
          </a:p>
          <a:p>
            <a:r>
              <a:rPr lang="en-US" sz="2400" dirty="0"/>
              <a:t>Each </a:t>
            </a:r>
            <a:r>
              <a:rPr lang="en-US" sz="2400" dirty="0" err="1"/>
              <a:t>mobject</a:t>
            </a:r>
            <a:r>
              <a:rPr lang="en-US" sz="2400" dirty="0"/>
              <a:t> should be </a:t>
            </a:r>
            <a:r>
              <a:rPr lang="en-US" sz="2400" dirty="0">
                <a:solidFill>
                  <a:srgbClr val="FF0000"/>
                </a:solidFill>
              </a:rPr>
              <a:t>added</a:t>
            </a:r>
            <a:r>
              <a:rPr lang="en-US" sz="2400" dirty="0"/>
              <a:t> to the scene</a:t>
            </a:r>
          </a:p>
          <a:p>
            <a:r>
              <a:rPr lang="en-US" sz="2400" dirty="0"/>
              <a:t>Every animation hast to be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played</a:t>
            </a:r>
            <a:r>
              <a:rPr lang="en-US" sz="2400" dirty="0"/>
              <a:t> by a scene</a:t>
            </a:r>
          </a:p>
          <a:p>
            <a:r>
              <a:rPr lang="en-US" sz="2400" dirty="0"/>
              <a:t>Can use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wait</a:t>
            </a:r>
            <a:r>
              <a:rPr lang="en-US" sz="2400" dirty="0"/>
              <a:t>() function to stop an animation</a:t>
            </a:r>
          </a:p>
          <a:p>
            <a:r>
              <a:rPr lang="en-US" sz="2400" dirty="0"/>
              <a:t>Can have multiple scenes in a file and can be rendered at the same time</a:t>
            </a:r>
            <a:endParaRPr lang="en-GB" sz="24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5C4639-8FE9-4E64-806E-2D6A17364985}"/>
              </a:ext>
            </a:extLst>
          </p:cNvPr>
          <p:cNvGrpSpPr/>
          <p:nvPr/>
        </p:nvGrpSpPr>
        <p:grpSpPr>
          <a:xfrm>
            <a:off x="6096000" y="2270576"/>
            <a:ext cx="6005080" cy="3461436"/>
            <a:chOff x="6096000" y="2270576"/>
            <a:chExt cx="6005080" cy="34614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2C8265-CA59-4534-821C-017C66140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270576"/>
              <a:ext cx="6005080" cy="3461436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2A2B687-7469-41A4-82E5-23F25E3E65F5}"/>
                </a:ext>
              </a:extLst>
            </p:cNvPr>
            <p:cNvCxnSpPr>
              <a:cxnSpLocks/>
            </p:cNvCxnSpPr>
            <p:nvPr/>
          </p:nvCxnSpPr>
          <p:spPr>
            <a:xfrm>
              <a:off x="6810375" y="3248025"/>
              <a:ext cx="723900" cy="0"/>
            </a:xfrm>
            <a:prstGeom prst="line">
              <a:avLst/>
            </a:prstGeom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F0CA4F15-AB04-4131-9B01-ADE1D81A50FD}"/>
                </a:ext>
              </a:extLst>
            </p:cNvPr>
            <p:cNvSpPr/>
            <p:nvPr/>
          </p:nvSpPr>
          <p:spPr>
            <a:xfrm>
              <a:off x="6638924" y="3295650"/>
              <a:ext cx="85725" cy="475114"/>
            </a:xfrm>
            <a:prstGeom prst="lef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  <p:sp>
        <p:nvSpPr>
          <p:cNvPr id="16" name="Arrow: Curved Down 15">
            <a:extLst>
              <a:ext uri="{FF2B5EF4-FFF2-40B4-BE49-F238E27FC236}">
                <a16:creationId xmlns:a16="http://schemas.microsoft.com/office/drawing/2014/main" id="{720D56C9-9ED7-4F21-92CA-2C323F07BFC6}"/>
              </a:ext>
            </a:extLst>
          </p:cNvPr>
          <p:cNvSpPr/>
          <p:nvPr/>
        </p:nvSpPr>
        <p:spPr>
          <a:xfrm rot="5400000">
            <a:off x="9829799" y="3400425"/>
            <a:ext cx="1657350" cy="475114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7BE9E1-B346-42C4-946F-20128DCEC847}"/>
              </a:ext>
            </a:extLst>
          </p:cNvPr>
          <p:cNvCxnSpPr>
            <a:cxnSpLocks/>
          </p:cNvCxnSpPr>
          <p:nvPr/>
        </p:nvCxnSpPr>
        <p:spPr>
          <a:xfrm>
            <a:off x="6810375" y="4724400"/>
            <a:ext cx="895350" cy="0"/>
          </a:xfrm>
          <a:prstGeom prst="line">
            <a:avLst/>
          </a:prstGeom>
          <a:ln w="3492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499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0B538A-35C2-4B7B-BE03-CA99169DEE9F}"/>
              </a:ext>
            </a:extLst>
          </p:cNvPr>
          <p:cNvSpPr/>
          <p:nvPr/>
        </p:nvSpPr>
        <p:spPr>
          <a:xfrm>
            <a:off x="9153525" y="828675"/>
            <a:ext cx="2352675" cy="23241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Tutorial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52CB1F-E748-443E-BD7A-F43323A5F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Jupyter</a:t>
            </a:r>
            <a:r>
              <a:rPr lang="en-GB" dirty="0"/>
              <a:t> Notebook: </a:t>
            </a:r>
            <a:r>
              <a:rPr lang="en-GB" dirty="0">
                <a:hlinkClick r:id="rId4"/>
              </a:rPr>
              <a:t>https://try.manim.community/</a:t>
            </a:r>
            <a:endParaRPr lang="en-GB" dirty="0"/>
          </a:p>
          <a:p>
            <a:endParaRPr lang="en-GB" dirty="0"/>
          </a:p>
          <a:p>
            <a:r>
              <a:rPr lang="en-GB" dirty="0"/>
              <a:t>In case you want it directly on your computer: </a:t>
            </a:r>
            <a:r>
              <a:rPr lang="en-GB" dirty="0">
                <a:hlinkClick r:id="rId5"/>
              </a:rPr>
              <a:t>https://docs.manim.community/en/stable/installation.html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Challenge? Realize:  </a:t>
            </a:r>
          </a:p>
        </p:txBody>
      </p:sp>
      <p:pic>
        <p:nvPicPr>
          <p:cNvPr id="4" name="CountingScene-1">
            <a:hlinkClick r:id="" action="ppaction://media"/>
            <a:extLst>
              <a:ext uri="{FF2B5EF4-FFF2-40B4-BE49-F238E27FC236}">
                <a16:creationId xmlns:a16="http://schemas.microsoft.com/office/drawing/2014/main" id="{67E14D6B-9799-4D2A-A44F-A4A9C7F15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0796" y="3805648"/>
            <a:ext cx="4780791" cy="2687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6C7798-B7FA-4140-8846-1D515B6DB4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587" y="950456"/>
            <a:ext cx="2095238" cy="2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9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Bother?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29707-4857-4ED9-96C5-A11825247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Can we use </a:t>
            </a:r>
            <a:r>
              <a:rPr lang="en-GB" dirty="0" err="1"/>
              <a:t>ChatGPT</a:t>
            </a:r>
            <a:r>
              <a:rPr lang="en-GB" dirty="0"/>
              <a:t> to realize some animations? </a:t>
            </a:r>
          </a:p>
          <a:p>
            <a:endParaRPr lang="en-GB" dirty="0"/>
          </a:p>
        </p:txBody>
      </p:sp>
      <p:pic>
        <p:nvPicPr>
          <p:cNvPr id="4" name="SmileyFace">
            <a:hlinkClick r:id="" action="ppaction://media"/>
            <a:extLst>
              <a:ext uri="{FF2B5EF4-FFF2-40B4-BE49-F238E27FC236}">
                <a16:creationId xmlns:a16="http://schemas.microsoft.com/office/drawing/2014/main" id="{5B323B30-AC56-4A2C-806D-F2B74E88A8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2875" y="2232423"/>
            <a:ext cx="6826249" cy="383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3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29707-4857-4ED9-96C5-A11825247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Like everything, should not be abused</a:t>
            </a:r>
          </a:p>
          <a:p>
            <a:r>
              <a:rPr lang="en-GB" dirty="0"/>
              <a:t>Time-consuming to realize an animation (</a:t>
            </a:r>
            <a:r>
              <a:rPr lang="en-GB" dirty="0" err="1"/>
              <a:t>ChatGpt</a:t>
            </a:r>
            <a:r>
              <a:rPr lang="en-GB" dirty="0"/>
              <a:t> can help!)</a:t>
            </a:r>
          </a:p>
          <a:p>
            <a:r>
              <a:rPr lang="en-GB" dirty="0"/>
              <a:t>Not always so intuitive to work in the documentation</a:t>
            </a:r>
          </a:p>
          <a:p>
            <a:r>
              <a:rPr lang="en-GB" dirty="0"/>
              <a:t>But good animations!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78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</a:t>
            </a:r>
            <a:r>
              <a:rPr lang="en-GB" dirty="0" err="1"/>
              <a:t>Manim</a:t>
            </a:r>
            <a:r>
              <a:rPr lang="en-GB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29707-4857-4ED9-96C5-A11825247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Python library: </a:t>
            </a:r>
            <a:r>
              <a:rPr lang="en-GB" dirty="0">
                <a:hlinkClick r:id="rId2"/>
              </a:rPr>
              <a:t>https://github.com/3b1b/manim</a:t>
            </a:r>
            <a:r>
              <a:rPr lang="en-GB" dirty="0"/>
              <a:t> </a:t>
            </a:r>
            <a:endParaRPr lang="en-US" dirty="0"/>
          </a:p>
          <a:p>
            <a:r>
              <a:rPr lang="en-US" dirty="0"/>
              <a:t>Engine for precise programmatic animations, designed for creating explanatory math videos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869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29707-4857-4ED9-96C5-A11825247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https://www.manim.community/</a:t>
            </a:r>
          </a:p>
          <a:p>
            <a:r>
              <a:rPr lang="en-GB" dirty="0">
                <a:hlinkClick r:id="rId2"/>
              </a:rPr>
              <a:t>https://www.3blue1brown.com/</a:t>
            </a:r>
            <a:r>
              <a:rPr lang="en-GB" dirty="0"/>
              <a:t> </a:t>
            </a:r>
          </a:p>
          <a:p>
            <a:r>
              <a:rPr lang="en-GB" dirty="0">
                <a:hlinkClick r:id="rId3"/>
              </a:rPr>
              <a:t>https://plugins.manim.community/</a:t>
            </a:r>
            <a:r>
              <a:rPr lang="en-GB" dirty="0"/>
              <a:t> </a:t>
            </a:r>
          </a:p>
          <a:p>
            <a:r>
              <a:rPr lang="en-GB" dirty="0">
                <a:hlinkClick r:id="rId4"/>
              </a:rPr>
              <a:t>https://www.youtube.com/@3blue1brown</a:t>
            </a:r>
            <a:r>
              <a:rPr lang="en-GB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9432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propagatio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5FA119F-2669-4B85-840C-D70B74B202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631" y="992605"/>
            <a:ext cx="8662737" cy="487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5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</a:t>
            </a:r>
            <a:r>
              <a:rPr lang="en-GB" dirty="0" err="1"/>
              <a:t>Manim</a:t>
            </a:r>
            <a:r>
              <a:rPr lang="en-GB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29707-4857-4ED9-96C5-A11825247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8826"/>
          </a:xfrm>
        </p:spPr>
        <p:txBody>
          <a:bodyPr/>
          <a:lstStyle/>
          <a:p>
            <a:r>
              <a:rPr lang="en-GB" dirty="0"/>
              <a:t>Developed initially by the youtuber Grant Sanderson “3Blue1Brown”</a:t>
            </a:r>
          </a:p>
          <a:p>
            <a:r>
              <a:rPr lang="en-GB" dirty="0"/>
              <a:t>Then updated and maintained by community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3D1F08-F633-4E31-8E61-ABDC5A92ED0A}"/>
              </a:ext>
            </a:extLst>
          </p:cNvPr>
          <p:cNvGrpSpPr/>
          <p:nvPr/>
        </p:nvGrpSpPr>
        <p:grpSpPr>
          <a:xfrm>
            <a:off x="4351867" y="3168856"/>
            <a:ext cx="4135120" cy="1824740"/>
            <a:chOff x="4108027" y="3242465"/>
            <a:chExt cx="4135120" cy="182474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3E02873-9255-4304-882C-C0E038FA2F38}"/>
                </a:ext>
              </a:extLst>
            </p:cNvPr>
            <p:cNvCxnSpPr>
              <a:cxnSpLocks/>
            </p:cNvCxnSpPr>
            <p:nvPr/>
          </p:nvCxnSpPr>
          <p:spPr>
            <a:xfrm>
              <a:off x="4558453" y="3934326"/>
              <a:ext cx="241384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E968757-2AA1-4E11-B33D-A18031C3FFFC}"/>
                </a:ext>
              </a:extLst>
            </p:cNvPr>
            <p:cNvCxnSpPr>
              <a:cxnSpLocks/>
            </p:cNvCxnSpPr>
            <p:nvPr/>
          </p:nvCxnSpPr>
          <p:spPr>
            <a:xfrm>
              <a:off x="4558453" y="3927553"/>
              <a:ext cx="0" cy="69186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95217F1-1CE3-479C-A192-721F74B6BA14}"/>
                </a:ext>
              </a:extLst>
            </p:cNvPr>
            <p:cNvCxnSpPr>
              <a:cxnSpLocks/>
            </p:cNvCxnSpPr>
            <p:nvPr/>
          </p:nvCxnSpPr>
          <p:spPr>
            <a:xfrm>
              <a:off x="6972300" y="3927553"/>
              <a:ext cx="0" cy="69186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24FA80-C1EA-46A8-9CD2-A40F5FD89886}"/>
                </a:ext>
              </a:extLst>
            </p:cNvPr>
            <p:cNvSpPr txBox="1"/>
            <p:nvPr/>
          </p:nvSpPr>
          <p:spPr>
            <a:xfrm>
              <a:off x="5967307" y="4667095"/>
              <a:ext cx="227584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dirty="0" err="1"/>
                <a:t>Manim</a:t>
              </a:r>
              <a:r>
                <a:rPr lang="en-GB" sz="2000" dirty="0"/>
                <a:t> Community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0D22FF-75B7-4166-B08E-5BD523052880}"/>
                </a:ext>
              </a:extLst>
            </p:cNvPr>
            <p:cNvSpPr txBox="1"/>
            <p:nvPr/>
          </p:nvSpPr>
          <p:spPr>
            <a:xfrm>
              <a:off x="4108027" y="4667094"/>
              <a:ext cx="205232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dirty="0" err="1"/>
                <a:t>Manim</a:t>
              </a:r>
              <a:endParaRPr lang="en-GB" sz="20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891CC38-8C92-42F0-B337-9BA124DB6046}"/>
                </a:ext>
              </a:extLst>
            </p:cNvPr>
            <p:cNvCxnSpPr>
              <a:cxnSpLocks/>
            </p:cNvCxnSpPr>
            <p:nvPr/>
          </p:nvCxnSpPr>
          <p:spPr>
            <a:xfrm>
              <a:off x="5757756" y="3242465"/>
              <a:ext cx="0" cy="69186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3A8B12D-EB41-4134-AF8D-EC0164B975CD}"/>
              </a:ext>
            </a:extLst>
          </p:cNvPr>
          <p:cNvSpPr/>
          <p:nvPr/>
        </p:nvSpPr>
        <p:spPr>
          <a:xfrm rot="10800000">
            <a:off x="7015057" y="5156411"/>
            <a:ext cx="402166" cy="79726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CA52E8-A3F7-458F-AABA-FD3B92F50690}"/>
              </a:ext>
            </a:extLst>
          </p:cNvPr>
          <p:cNvSpPr txBox="1"/>
          <p:nvPr/>
        </p:nvSpPr>
        <p:spPr>
          <a:xfrm>
            <a:off x="7482363" y="5438411"/>
            <a:ext cx="334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Better maintained &amp; documented</a:t>
            </a:r>
          </a:p>
        </p:txBody>
      </p:sp>
    </p:spTree>
    <p:extLst>
      <p:ext uri="{BB962C8B-B14F-4D97-AF65-F5344CB8AC3E}">
        <p14:creationId xmlns:p14="http://schemas.microsoft.com/office/powerpoint/2010/main" val="1768430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you do with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29707-4857-4ED9-96C5-A11825247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lot </a:t>
            </a:r>
            <a:r>
              <a:rPr lang="en-GB" dirty="0">
                <a:sym typeface="Wingdings" panose="05000000000000000000" pitchFamily="2" charset="2"/>
              </a:rPr>
              <a:t></a:t>
            </a:r>
          </a:p>
          <a:p>
            <a:r>
              <a:rPr lang="en-GB" dirty="0">
                <a:sym typeface="Wingdings" panose="05000000000000000000" pitchFamily="2" charset="2"/>
              </a:rPr>
              <a:t>Let’s underline some of its features..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9929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colours </a:t>
            </a:r>
            <a:r>
              <a:rPr lang="en-GB" dirty="0">
                <a:sym typeface="Wingdings" panose="05000000000000000000" pitchFamily="2" charset="2"/>
              </a:rPr>
              <a:t> 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859939-C467-4C7B-A4DD-DD4045D88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690688"/>
            <a:ext cx="81343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015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EBDCDE1D-2AC5-4DD8-9661-EC1D25097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143000"/>
            <a:ext cx="81343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.. And Fonts</a:t>
            </a:r>
          </a:p>
        </p:txBody>
      </p:sp>
    </p:spTree>
    <p:extLst>
      <p:ext uri="{BB962C8B-B14F-4D97-AF65-F5344CB8AC3E}">
        <p14:creationId xmlns:p14="http://schemas.microsoft.com/office/powerpoint/2010/main" val="453806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atexMovingFrameBox-1">
            <a:hlinkClick r:id="" action="ppaction://media"/>
            <a:extLst>
              <a:ext uri="{FF2B5EF4-FFF2-40B4-BE49-F238E27FC236}">
                <a16:creationId xmlns:a16="http://schemas.microsoft.com/office/drawing/2014/main" id="{193F688D-C810-4F14-A455-8BC4778E26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BEF1AB-0E6B-4E0B-A84C-4F110D1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Latex Interpreter</a:t>
            </a:r>
          </a:p>
        </p:txBody>
      </p:sp>
    </p:spTree>
    <p:extLst>
      <p:ext uri="{BB962C8B-B14F-4D97-AF65-F5344CB8AC3E}">
        <p14:creationId xmlns:p14="http://schemas.microsoft.com/office/powerpoint/2010/main" val="134974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77500D95D1B5C4CBF47040995AAFDBE" ma:contentTypeVersion="0" ma:contentTypeDescription="Ein neues Dokument erstellen." ma:contentTypeScope="" ma:versionID="81877863f0f2d2c925fe33db7c01200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ed080f3461f1d9f25549b0bb0407e0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813598-BA44-4B4E-B87B-55FE9CDFFD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62EAC6-F7F0-4586-8D96-64346B0FEB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8F3EA4E-8A8D-4F2E-8319-5D9C89F31458}">
  <ds:schemaRefs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28bcace8-4ce7-4949-868f-170f67122379}" enabled="0" method="" siteId="{28bcace8-4ce7-4949-868f-170f6712237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534</Words>
  <Application>Microsoft Office PowerPoint</Application>
  <PresentationFormat>Widescreen</PresentationFormat>
  <Paragraphs>91</Paragraphs>
  <Slides>30</Slides>
  <Notes>4</Notes>
  <HiddenSlides>1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Office Theme</vt:lpstr>
      <vt:lpstr>PowerPoint Presentation</vt:lpstr>
      <vt:lpstr>Overlook</vt:lpstr>
      <vt:lpstr>What is Manim?</vt:lpstr>
      <vt:lpstr>PowerPoint Presentation</vt:lpstr>
      <vt:lpstr>What is Manim?</vt:lpstr>
      <vt:lpstr>What can you do with it?</vt:lpstr>
      <vt:lpstr>Change colours  </vt:lpstr>
      <vt:lpstr>.. And Fonts</vt:lpstr>
      <vt:lpstr>Latex Interpreter</vt:lpstr>
      <vt:lpstr>Plot Functions</vt:lpstr>
      <vt:lpstr>Plot Functions… and More</vt:lpstr>
      <vt:lpstr>Plugin “ManimML”</vt:lpstr>
      <vt:lpstr>Plugin “Automata”</vt:lpstr>
      <vt:lpstr>Plugin “Manim CAD”</vt:lpstr>
      <vt:lpstr>Plugin “Code-Blocks”</vt:lpstr>
      <vt:lpstr>Plugin “Data Structures”</vt:lpstr>
      <vt:lpstr>Plugin “Meshes”</vt:lpstr>
      <vt:lpstr>Plugin “Chanim”</vt:lpstr>
      <vt:lpstr>How does it work?</vt:lpstr>
      <vt:lpstr>How does it work?</vt:lpstr>
      <vt:lpstr>How does it work?</vt:lpstr>
      <vt:lpstr>Mathematical Object (mobject)</vt:lpstr>
      <vt:lpstr>Animation</vt:lpstr>
      <vt:lpstr>Animation</vt:lpstr>
      <vt:lpstr>Custom Animation</vt:lpstr>
      <vt:lpstr>Scene</vt:lpstr>
      <vt:lpstr>Tutorial</vt:lpstr>
      <vt:lpstr>Why Bother?</vt:lpstr>
      <vt:lpstr>Conclusion</vt:lpstr>
      <vt:lpstr>Useful 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Manim: introduction</dc:title>
  <dc:creator>Delooz, Quentin</dc:creator>
  <cp:lastModifiedBy>Delooz, Quentin</cp:lastModifiedBy>
  <cp:revision>93</cp:revision>
  <dcterms:created xsi:type="dcterms:W3CDTF">2023-01-04T10:41:21Z</dcterms:created>
  <dcterms:modified xsi:type="dcterms:W3CDTF">2023-01-09T15:24:19Z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0x010100777500D95D1B5C4CBF47040995AAFDBE</vt:lpwstr>
  </property>
</Properties>
</file>