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8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301" r:id="rId3"/>
    <p:sldId id="302" r:id="rId4"/>
    <p:sldId id="303" r:id="rId5"/>
    <p:sldId id="304" r:id="rId6"/>
    <p:sldId id="305" r:id="rId7"/>
    <p:sldId id="364" r:id="rId8"/>
    <p:sldId id="374" r:id="rId9"/>
    <p:sldId id="384" r:id="rId10"/>
    <p:sldId id="383" r:id="rId11"/>
    <p:sldId id="367" r:id="rId12"/>
    <p:sldId id="368" r:id="rId13"/>
    <p:sldId id="339" r:id="rId14"/>
    <p:sldId id="395" r:id="rId15"/>
    <p:sldId id="393" r:id="rId16"/>
    <p:sldId id="394" r:id="rId17"/>
    <p:sldId id="396" r:id="rId18"/>
    <p:sldId id="392" r:id="rId19"/>
    <p:sldId id="381" r:id="rId20"/>
    <p:sldId id="382" r:id="rId21"/>
    <p:sldId id="397" r:id="rId22"/>
    <p:sldId id="375" r:id="rId23"/>
    <p:sldId id="376" r:id="rId24"/>
    <p:sldId id="294" r:id="rId25"/>
    <p:sldId id="398" r:id="rId26"/>
    <p:sldId id="354" r:id="rId27"/>
    <p:sldId id="399" r:id="rId28"/>
    <p:sldId id="388" r:id="rId2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imo, MI, Mnr [22374604@sun.ac.za]" initials="RMM[" lastIdx="1" clrIdx="0">
    <p:extLst>
      <p:ext uri="{19B8F6BF-5375-455C-9EA6-DF929625EA0E}">
        <p15:presenceInfo xmlns:p15="http://schemas.microsoft.com/office/powerpoint/2012/main" userId="Raselimo, MI, Mnr [22374604@sun.ac.za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8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792" autoAdjust="0"/>
  </p:normalViewPr>
  <p:slideViewPr>
    <p:cSldViewPr>
      <p:cViewPr varScale="1">
        <p:scale>
          <a:sx n="59" d="100"/>
          <a:sy n="59" d="100"/>
        </p:scale>
        <p:origin x="76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85" d="100"/>
        <a:sy n="85" d="100"/>
      </p:scale>
      <p:origin x="0" y="-3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D0118-F9FF-4A76-A4C8-EEF37D66C8CE}" type="datetimeFigureOut">
              <a:rPr lang="en-ZA" smtClean="0"/>
              <a:t>2023/04/06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11459-1DC7-43EB-9366-4E4991688D2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468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AAC86-9F5A-4947-8815-D93475B2DAB3}" type="datetimeFigureOut">
              <a:rPr lang="en-ZA" smtClean="0"/>
              <a:t>2023/04/06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B816-B57F-4E6F-93BA-C0F115A223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644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manual</a:t>
            </a:r>
            <a:r>
              <a:rPr lang="en-US" baseline="0" dirty="0"/>
              <a:t> process typically follows a manual find-and fix cycle</a:t>
            </a:r>
          </a:p>
          <a:p>
            <a:r>
              <a:rPr lang="en-US" baseline="0" dirty="0"/>
              <a:t>Assume we have a grammar that we generate a parser for</a:t>
            </a:r>
          </a:p>
          <a:p>
            <a:r>
              <a:rPr lang="en-US" baseline="0" dirty="0"/>
              <a:t>Assume we have tests that we can feed to the parser </a:t>
            </a:r>
          </a:p>
          <a:p>
            <a:r>
              <a:rPr lang="en-US" baseline="0" dirty="0"/>
              <a:t>Some tests fails, here we have these two. And the parser confirms the line no. and col for these two and provides not further useful info.</a:t>
            </a:r>
          </a:p>
          <a:p>
            <a:r>
              <a:rPr lang="en-US" baseline="0" dirty="0"/>
              <a:t>The parse fails after these opening parenthesis</a:t>
            </a:r>
          </a:p>
          <a:p>
            <a:r>
              <a:rPr lang="en-US" baseline="0" dirty="0"/>
              <a:t>And of course, the parser assumes the grammar is correct and the </a:t>
            </a:r>
            <a:r>
              <a:rPr lang="en-US" baseline="0" dirty="0" err="1"/>
              <a:t>i</a:t>
            </a:r>
            <a:r>
              <a:rPr lang="en-US" baseline="0" dirty="0"/>
              <a:t>/p is wrong, which isn’t the case here</a:t>
            </a:r>
          </a:p>
          <a:p>
            <a:endParaRPr lang="en-US" baseline="0" dirty="0"/>
          </a:p>
          <a:p>
            <a:r>
              <a:rPr lang="en-US" baseline="0" dirty="0"/>
              <a:t>After the substitution, we regenerate the parser and run the same tests</a:t>
            </a:r>
          </a:p>
          <a:p>
            <a:r>
              <a:rPr lang="en-US" baseline="0" dirty="0"/>
              <a:t>And we get the following failing test with a similar faults as before but a different location</a:t>
            </a:r>
          </a:p>
          <a:p>
            <a:r>
              <a:rPr lang="en-US" baseline="0" dirty="0"/>
              <a:t>We also find the same fault as before at a different rule that we fix similarly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8227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into </a:t>
            </a:r>
            <a:r>
              <a:rPr lang="en-US" dirty="0" err="1"/>
              <a:t>stmt</a:t>
            </a:r>
            <a:r>
              <a:rPr lang="en-US" dirty="0"/>
              <a:t> because of suspiciousness scores</a:t>
            </a:r>
          </a:p>
          <a:p>
            <a:r>
              <a:rPr lang="en-US" dirty="0"/>
              <a:t>factor not eliminated because no improvement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9663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token splitting is like non-terminal splitting, but on a token; token introduction lifts a lexeme of one token to a separate new token (id -&gt; keyword)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1162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cf5d41dbcb_0_66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g1cf5d41dbcb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4209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cf5d41dbcb_0_66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g1cf5d41dbcb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6520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definitions approximate, hold only if only positive tests are generated (need to do pairwise intersection with negs)</a:t>
            </a:r>
          </a:p>
          <a:p>
            <a:r>
              <a:rPr lang="en-US" dirty="0"/>
              <a:t>F1 = 2*</a:t>
            </a:r>
            <a:r>
              <a:rPr lang="en-US" dirty="0" err="1"/>
              <a:t>prec</a:t>
            </a:r>
            <a:r>
              <a:rPr lang="en-US" dirty="0"/>
              <a:t>*rec / (</a:t>
            </a:r>
            <a:r>
              <a:rPr lang="en-US" dirty="0" err="1"/>
              <a:t>prec+rec</a:t>
            </a:r>
            <a:r>
              <a:rPr lang="en-US" dirty="0"/>
              <a:t>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5345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c774693b20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g1c774693b20_0_54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9" name="Google Shape;809;g1c774693b20_0_54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c774693b20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g1c774693b20_0_54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9" name="Google Shape;809;g1c774693b20_0_54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447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807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can do this automatically?</a:t>
            </a:r>
            <a:r>
              <a:rPr lang="en-US" baseline="0" dirty="0"/>
              <a:t> Lets find out. In order to do this, we need to focus on two things</a:t>
            </a:r>
          </a:p>
          <a:p>
            <a:pPr marL="228600" indent="-228600">
              <a:buAutoNum type="arabicPeriod"/>
            </a:pPr>
            <a:r>
              <a:rPr lang="en-US" baseline="0" dirty="0"/>
              <a:t>We need to find these bugs automatically, cant find cant fix right?</a:t>
            </a:r>
          </a:p>
          <a:p>
            <a:pPr marL="228600" indent="-228600">
              <a:buAutoNum type="arabicPeriod"/>
            </a:pPr>
            <a:r>
              <a:rPr lang="en-US" baseline="0" dirty="0"/>
              <a:t>We subsequently automatically need to repair the found bugs</a:t>
            </a:r>
          </a:p>
          <a:p>
            <a:pPr marL="0" indent="0">
              <a:buNone/>
            </a:pPr>
            <a:r>
              <a:rPr lang="en-US" baseline="0" dirty="0"/>
              <a:t>Now for the first point, the bug finding that we call fault localization</a:t>
            </a:r>
          </a:p>
          <a:p>
            <a:pPr marL="0" indent="0">
              <a:buNone/>
            </a:pPr>
            <a:r>
              <a:rPr lang="en-US" baseline="0" dirty="0"/>
              <a:t>We borrow ideas from traditional software debugging,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603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validation actually part of the other two steps: checking happens at transformation time, </a:t>
            </a:r>
            <a:r>
              <a:rPr lang="en-US" dirty="0" err="1"/>
              <a:t>ru</a:t>
            </a:r>
            <a:r>
              <a:rPr lang="en-US" dirty="0"/>
              <a:t>- part of subsequent localization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375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Automatic repair framework, has three main components, all designed to reduce search space for repairs</a:t>
            </a:r>
          </a:p>
          <a:p>
            <a:r>
              <a:rPr lang="en-US" dirty="0"/>
              <a:t>first, improved localization</a:t>
            </a:r>
          </a:p>
          <a:p>
            <a:r>
              <a:rPr lang="en-US" dirty="0"/>
              <a:t>second, limit patches to string edit operations (on rules interpreted as strings over grammar symbols)</a:t>
            </a:r>
          </a:p>
          <a:p>
            <a:r>
              <a:rPr lang="en-US" dirty="0"/>
              <a:t>third, explicit pre- and postconditions on patches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885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Automatic repair framework, has three main components, all designed to reduce search space for repairs</a:t>
            </a:r>
          </a:p>
          <a:p>
            <a:r>
              <a:rPr lang="en-US" dirty="0"/>
              <a:t>first, improved localization</a:t>
            </a:r>
          </a:p>
          <a:p>
            <a:r>
              <a:rPr lang="en-US" dirty="0"/>
              <a:t>second, limit patches to string edit operations (on rules interpreted as strings over grammar symbols)</a:t>
            </a:r>
          </a:p>
          <a:p>
            <a:r>
              <a:rPr lang="en-US" dirty="0"/>
              <a:t>third, explicit pre- and postconditions on patches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184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lexical context to reduce search space</a:t>
            </a:r>
          </a:p>
          <a:p>
            <a:r>
              <a:rPr lang="en-US" dirty="0"/>
              <a:t>per time == look at all failing test cases where the rule is used</a:t>
            </a:r>
          </a:p>
          <a:p>
            <a:r>
              <a:rPr lang="en-US" dirty="0"/>
              <a:t>num is not the only possible substitution, anything with num in first set works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585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kern="1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try to exploit information from test suite </a:t>
            </a:r>
          </a:p>
          <a:p>
            <a:r>
              <a:rPr lang="en-US" sz="2400" b="0" i="0" kern="1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substitution check that substituted symbol doesn’t introduce “poisoned pairs”, also next symbol (</a:t>
            </a:r>
            <a:r>
              <a:rPr lang="en-US" sz="2400" b="0" i="0" kern="1200" dirty="0" err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</a:t>
            </a:r>
            <a:r>
              <a:rPr lang="en-US" sz="2400" b="0" i="0" kern="1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check left and right of substituted symbol)</a:t>
            </a:r>
            <a:endParaRPr lang="en-ZA" sz="2400" b="0" i="0" kern="120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273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edit operation (deletion), same schema, different conditions</a:t>
            </a:r>
          </a:p>
          <a:p>
            <a:r>
              <a:rPr lang="en-US" dirty="0" err="1"/>
              <a:t>listification</a:t>
            </a:r>
            <a:r>
              <a:rPr lang="en-US" dirty="0"/>
              <a:t> introduces repetitive structures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133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into </a:t>
            </a:r>
            <a:r>
              <a:rPr lang="en-US" dirty="0" err="1"/>
              <a:t>stmt</a:t>
            </a:r>
            <a:r>
              <a:rPr lang="en-US" dirty="0"/>
              <a:t> because of suspiciousness scores</a:t>
            </a:r>
          </a:p>
          <a:p>
            <a:r>
              <a:rPr lang="en-US" dirty="0"/>
              <a:t>factor not eliminated because no improvement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9B816-B57F-4E6F-93BA-C0F115A223BC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815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23F-BB67-48F9-B405-16F898FD35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021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23F-BB67-48F9-B405-16F898FD35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143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23F-BB67-48F9-B405-16F898FD35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35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23F-BB67-48F9-B405-16F898FD35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7987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23F-BB67-48F9-B405-16F898FD35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312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11887200" cy="73152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87200" cy="571500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def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Edit Master text styles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dirty="0"/>
              <a:t>Second level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T Extra" pitchFamily="18" charset="2"/>
              <a:buChar char="&gt;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460BF2-FEF3-E5EE-3FA9-D574D84C7D47}"/>
              </a:ext>
            </a:extLst>
          </p:cNvPr>
          <p:cNvSpPr>
            <a:spLocks noChangeAspect="1"/>
          </p:cNvSpPr>
          <p:nvPr userDrawn="1"/>
        </p:nvSpPr>
        <p:spPr>
          <a:xfrm>
            <a:off x="11492018" y="152400"/>
            <a:ext cx="547582" cy="731520"/>
          </a:xfrm>
          <a:custGeom>
            <a:avLst/>
            <a:gdLst>
              <a:gd name="connsiteX0" fmla="*/ 534064 w 1027443"/>
              <a:gd name="connsiteY0" fmla="*/ 65909 h 1372570"/>
              <a:gd name="connsiteX1" fmla="*/ 480250 w 1027443"/>
              <a:gd name="connsiteY1" fmla="*/ 352500 h 1372570"/>
              <a:gd name="connsiteX2" fmla="*/ 851713 w 1027443"/>
              <a:gd name="connsiteY2" fmla="*/ 927968 h 1372570"/>
              <a:gd name="connsiteX3" fmla="*/ 691984 w 1027443"/>
              <a:gd name="connsiteY3" fmla="*/ 1227894 h 1372570"/>
              <a:gd name="connsiteX4" fmla="*/ 677030 w 1027443"/>
              <a:gd name="connsiteY4" fmla="*/ 1230466 h 1372570"/>
              <a:gd name="connsiteX5" fmla="*/ 678173 w 1027443"/>
              <a:gd name="connsiteY5" fmla="*/ 1217417 h 1372570"/>
              <a:gd name="connsiteX6" fmla="*/ 712748 w 1027443"/>
              <a:gd name="connsiteY6" fmla="*/ 942160 h 1372570"/>
              <a:gd name="connsiteX7" fmla="*/ 349190 w 1027443"/>
              <a:gd name="connsiteY7" fmla="*/ 407076 h 1372570"/>
              <a:gd name="connsiteX8" fmla="*/ 411767 w 1027443"/>
              <a:gd name="connsiteY8" fmla="*/ 65909 h 1372570"/>
              <a:gd name="connsiteX9" fmla="*/ 112406 w 1027443"/>
              <a:gd name="connsiteY9" fmla="*/ 711287 h 1372570"/>
              <a:gd name="connsiteX10" fmla="*/ 112406 w 1027443"/>
              <a:gd name="connsiteY10" fmla="*/ 646044 h 1372570"/>
              <a:gd name="connsiteX11" fmla="*/ 270516 w 1027443"/>
              <a:gd name="connsiteY11" fmla="*/ 854249 h 1372570"/>
              <a:gd name="connsiteX12" fmla="*/ 388813 w 1027443"/>
              <a:gd name="connsiteY12" fmla="*/ 1009403 h 1372570"/>
              <a:gd name="connsiteX13" fmla="*/ 209463 w 1027443"/>
              <a:gd name="connsiteY13" fmla="*/ 1073979 h 1372570"/>
              <a:gd name="connsiteX14" fmla="*/ 112406 w 1027443"/>
              <a:gd name="connsiteY14" fmla="*/ 711287 h 1372570"/>
              <a:gd name="connsiteX15" fmla="*/ 663886 w 1027443"/>
              <a:gd name="connsiteY15" fmla="*/ 190 h 1372570"/>
              <a:gd name="connsiteX16" fmla="*/ 15 w 1027443"/>
              <a:gd name="connsiteY16" fmla="*/ 190 h 1372570"/>
              <a:gd name="connsiteX17" fmla="*/ 15 w 1027443"/>
              <a:gd name="connsiteY17" fmla="*/ 59528 h 1372570"/>
              <a:gd name="connsiteX18" fmla="*/ 4849 w 1027443"/>
              <a:gd name="connsiteY18" fmla="*/ 65141 h 1372570"/>
              <a:gd name="connsiteX19" fmla="*/ 5539 w 1027443"/>
              <a:gd name="connsiteY19" fmla="*/ 65147 h 1372570"/>
              <a:gd name="connsiteX20" fmla="*/ 33256 w 1027443"/>
              <a:gd name="connsiteY20" fmla="*/ 90387 h 1372570"/>
              <a:gd name="connsiteX21" fmla="*/ 33256 w 1027443"/>
              <a:gd name="connsiteY21" fmla="*/ 672141 h 1372570"/>
              <a:gd name="connsiteX22" fmla="*/ 84594 w 1027443"/>
              <a:gd name="connsiteY22" fmla="*/ 1027880 h 1372570"/>
              <a:gd name="connsiteX23" fmla="*/ 352524 w 1027443"/>
              <a:gd name="connsiteY23" fmla="*/ 1232275 h 1372570"/>
              <a:gd name="connsiteX24" fmla="*/ 427197 w 1027443"/>
              <a:gd name="connsiteY24" fmla="*/ 897204 h 1372570"/>
              <a:gd name="connsiteX25" fmla="*/ 126026 w 1027443"/>
              <a:gd name="connsiteY25" fmla="*/ 442221 h 1372570"/>
              <a:gd name="connsiteX26" fmla="*/ 192128 w 1027443"/>
              <a:gd name="connsiteY26" fmla="*/ 65719 h 1372570"/>
              <a:gd name="connsiteX27" fmla="*/ 315949 w 1027443"/>
              <a:gd name="connsiteY27" fmla="*/ 65719 h 1372570"/>
              <a:gd name="connsiteX28" fmla="*/ 253276 w 1027443"/>
              <a:gd name="connsiteY28" fmla="*/ 399932 h 1372570"/>
              <a:gd name="connsiteX29" fmla="*/ 514539 w 1027443"/>
              <a:gd name="connsiteY29" fmla="*/ 788054 h 1372570"/>
              <a:gd name="connsiteX30" fmla="*/ 630359 w 1027443"/>
              <a:gd name="connsiteY30" fmla="*/ 1090646 h 1372570"/>
              <a:gd name="connsiteX31" fmla="*/ 441294 w 1027443"/>
              <a:gd name="connsiteY31" fmla="*/ 1318567 h 1372570"/>
              <a:gd name="connsiteX32" fmla="*/ 439294 w 1027443"/>
              <a:gd name="connsiteY32" fmla="*/ 1345902 h 1372570"/>
              <a:gd name="connsiteX33" fmla="*/ 525016 w 1027443"/>
              <a:gd name="connsiteY33" fmla="*/ 1372570 h 1372570"/>
              <a:gd name="connsiteX34" fmla="*/ 942864 w 1027443"/>
              <a:gd name="connsiteY34" fmla="*/ 970829 h 1372570"/>
              <a:gd name="connsiteX35" fmla="*/ 554638 w 1027443"/>
              <a:gd name="connsiteY35" fmla="*/ 267066 h 1372570"/>
              <a:gd name="connsiteX36" fmla="*/ 668934 w 1027443"/>
              <a:gd name="connsiteY36" fmla="*/ 13049 h 1372570"/>
              <a:gd name="connsiteX37" fmla="*/ 664362 w 1027443"/>
              <a:gd name="connsiteY37" fmla="*/ 0 h 1372570"/>
              <a:gd name="connsiteX38" fmla="*/ 918672 w 1027443"/>
              <a:gd name="connsiteY38" fmla="*/ 380979 h 1372570"/>
              <a:gd name="connsiteX39" fmla="*/ 863333 w 1027443"/>
              <a:gd name="connsiteY39" fmla="*/ 323832 h 1372570"/>
              <a:gd name="connsiteX40" fmla="*/ 798565 w 1027443"/>
              <a:gd name="connsiteY40" fmla="*/ 156487 h 1372570"/>
              <a:gd name="connsiteX41" fmla="*/ 887145 w 1027443"/>
              <a:gd name="connsiteY41" fmla="*/ 74100 h 1372570"/>
              <a:gd name="connsiteX42" fmla="*/ 918672 w 1027443"/>
              <a:gd name="connsiteY42" fmla="*/ 97150 h 1372570"/>
              <a:gd name="connsiteX43" fmla="*/ 1027444 w 1027443"/>
              <a:gd name="connsiteY43" fmla="*/ 59052 h 1372570"/>
              <a:gd name="connsiteX44" fmla="*/ 1027444 w 1027443"/>
              <a:gd name="connsiteY44" fmla="*/ 1905 h 1372570"/>
              <a:gd name="connsiteX45" fmla="*/ 926672 w 1027443"/>
              <a:gd name="connsiteY45" fmla="*/ 1905 h 1372570"/>
              <a:gd name="connsiteX46" fmla="*/ 791612 w 1027443"/>
              <a:gd name="connsiteY46" fmla="*/ 42574 h 1372570"/>
              <a:gd name="connsiteX47" fmla="*/ 717701 w 1027443"/>
              <a:gd name="connsiteY47" fmla="*/ 187822 h 1372570"/>
              <a:gd name="connsiteX48" fmla="*/ 808280 w 1027443"/>
              <a:gd name="connsiteY48" fmla="*/ 379931 h 1372570"/>
              <a:gd name="connsiteX49" fmla="*/ 975820 w 1027443"/>
              <a:gd name="connsiteY49" fmla="*/ 564229 h 1372570"/>
              <a:gd name="connsiteX50" fmla="*/ 993631 w 1027443"/>
              <a:gd name="connsiteY50" fmla="*/ 560515 h 1372570"/>
              <a:gd name="connsiteX51" fmla="*/ 993631 w 1027443"/>
              <a:gd name="connsiteY51" fmla="*/ 92768 h 1372570"/>
              <a:gd name="connsiteX52" fmla="*/ 1020872 w 1027443"/>
              <a:gd name="connsiteY52" fmla="*/ 64957 h 1372570"/>
              <a:gd name="connsiteX53" fmla="*/ 1026968 w 1027443"/>
              <a:gd name="connsiteY53" fmla="*/ 60514 h 1372570"/>
              <a:gd name="connsiteX54" fmla="*/ 1026968 w 1027443"/>
              <a:gd name="connsiteY54" fmla="*/ 58861 h 137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27443" h="1372570">
                <a:moveTo>
                  <a:pt x="534064" y="65909"/>
                </a:moveTo>
                <a:cubicBezTo>
                  <a:pt x="517110" y="87435"/>
                  <a:pt x="434912" y="204966"/>
                  <a:pt x="480250" y="352500"/>
                </a:cubicBezTo>
                <a:cubicBezTo>
                  <a:pt x="539398" y="563753"/>
                  <a:pt x="826854" y="703667"/>
                  <a:pt x="851713" y="927968"/>
                </a:cubicBezTo>
                <a:cubicBezTo>
                  <a:pt x="876287" y="1130840"/>
                  <a:pt x="699318" y="1223894"/>
                  <a:pt x="691984" y="1227894"/>
                </a:cubicBezTo>
                <a:cubicBezTo>
                  <a:pt x="684650" y="1231894"/>
                  <a:pt x="679887" y="1232942"/>
                  <a:pt x="677030" y="1230466"/>
                </a:cubicBezTo>
                <a:cubicBezTo>
                  <a:pt x="674173" y="1227989"/>
                  <a:pt x="674268" y="1224084"/>
                  <a:pt x="678173" y="1217417"/>
                </a:cubicBezTo>
                <a:cubicBezTo>
                  <a:pt x="697222" y="1179319"/>
                  <a:pt x="752275" y="1093599"/>
                  <a:pt x="712748" y="942160"/>
                </a:cubicBezTo>
                <a:cubicBezTo>
                  <a:pt x="654457" y="746623"/>
                  <a:pt x="426245" y="619090"/>
                  <a:pt x="349190" y="407076"/>
                </a:cubicBezTo>
                <a:cubicBezTo>
                  <a:pt x="276612" y="188680"/>
                  <a:pt x="411767" y="65909"/>
                  <a:pt x="411767" y="65909"/>
                </a:cubicBezTo>
                <a:close/>
                <a:moveTo>
                  <a:pt x="112406" y="711287"/>
                </a:moveTo>
                <a:lnTo>
                  <a:pt x="112406" y="646044"/>
                </a:lnTo>
                <a:cubicBezTo>
                  <a:pt x="164506" y="741289"/>
                  <a:pt x="221369" y="797388"/>
                  <a:pt x="270516" y="854249"/>
                </a:cubicBezTo>
                <a:cubicBezTo>
                  <a:pt x="313377" y="903776"/>
                  <a:pt x="359762" y="943874"/>
                  <a:pt x="388813" y="1009403"/>
                </a:cubicBezTo>
                <a:cubicBezTo>
                  <a:pt x="448723" y="1144650"/>
                  <a:pt x="310425" y="1213798"/>
                  <a:pt x="209463" y="1073979"/>
                </a:cubicBezTo>
                <a:cubicBezTo>
                  <a:pt x="104691" y="929302"/>
                  <a:pt x="112406" y="711287"/>
                  <a:pt x="112406" y="711287"/>
                </a:cubicBezTo>
                <a:moveTo>
                  <a:pt x="663886" y="190"/>
                </a:moveTo>
                <a:lnTo>
                  <a:pt x="15" y="190"/>
                </a:lnTo>
                <a:lnTo>
                  <a:pt x="15" y="59528"/>
                </a:lnTo>
                <a:cubicBezTo>
                  <a:pt x="-200" y="62413"/>
                  <a:pt x="1964" y="64926"/>
                  <a:pt x="4849" y="65141"/>
                </a:cubicBezTo>
                <a:cubicBezTo>
                  <a:pt x="5079" y="65159"/>
                  <a:pt x="5309" y="65161"/>
                  <a:pt x="5539" y="65147"/>
                </a:cubicBezTo>
                <a:cubicBezTo>
                  <a:pt x="11254" y="65147"/>
                  <a:pt x="33256" y="63052"/>
                  <a:pt x="33256" y="90387"/>
                </a:cubicBezTo>
                <a:lnTo>
                  <a:pt x="33256" y="672141"/>
                </a:lnTo>
                <a:cubicBezTo>
                  <a:pt x="33256" y="758528"/>
                  <a:pt x="37161" y="903586"/>
                  <a:pt x="84594" y="1027880"/>
                </a:cubicBezTo>
                <a:cubicBezTo>
                  <a:pt x="131456" y="1146174"/>
                  <a:pt x="219749" y="1246943"/>
                  <a:pt x="352524" y="1232275"/>
                </a:cubicBezTo>
                <a:cubicBezTo>
                  <a:pt x="452819" y="1219893"/>
                  <a:pt x="565496" y="1097028"/>
                  <a:pt x="427197" y="897204"/>
                </a:cubicBezTo>
                <a:cubicBezTo>
                  <a:pt x="306996" y="746432"/>
                  <a:pt x="186032" y="664998"/>
                  <a:pt x="126026" y="442221"/>
                </a:cubicBezTo>
                <a:cubicBezTo>
                  <a:pt x="67640" y="187156"/>
                  <a:pt x="174888" y="79625"/>
                  <a:pt x="192128" y="65719"/>
                </a:cubicBezTo>
                <a:lnTo>
                  <a:pt x="315949" y="65719"/>
                </a:lnTo>
                <a:cubicBezTo>
                  <a:pt x="315949" y="65719"/>
                  <a:pt x="201081" y="176393"/>
                  <a:pt x="253276" y="399932"/>
                </a:cubicBezTo>
                <a:cubicBezTo>
                  <a:pt x="291375" y="560705"/>
                  <a:pt x="431579" y="684999"/>
                  <a:pt x="514539" y="788054"/>
                </a:cubicBezTo>
                <a:cubicBezTo>
                  <a:pt x="590736" y="883299"/>
                  <a:pt x="646742" y="960066"/>
                  <a:pt x="630359" y="1090646"/>
                </a:cubicBezTo>
                <a:cubicBezTo>
                  <a:pt x="617767" y="1197242"/>
                  <a:pt x="543729" y="1286495"/>
                  <a:pt x="441294" y="1318567"/>
                </a:cubicBezTo>
                <a:cubicBezTo>
                  <a:pt x="416911" y="1327044"/>
                  <a:pt x="431102" y="1342187"/>
                  <a:pt x="439294" y="1345902"/>
                </a:cubicBezTo>
                <a:cubicBezTo>
                  <a:pt x="466395" y="1358974"/>
                  <a:pt x="495282" y="1367961"/>
                  <a:pt x="525016" y="1372570"/>
                </a:cubicBezTo>
                <a:cubicBezTo>
                  <a:pt x="563115" y="1370285"/>
                  <a:pt x="928196" y="1295041"/>
                  <a:pt x="942864" y="970829"/>
                </a:cubicBezTo>
                <a:cubicBezTo>
                  <a:pt x="957532" y="646616"/>
                  <a:pt x="570163" y="531370"/>
                  <a:pt x="554638" y="267066"/>
                </a:cubicBezTo>
                <a:cubicBezTo>
                  <a:pt x="551671" y="169328"/>
                  <a:pt x="593819" y="75655"/>
                  <a:pt x="668934" y="13049"/>
                </a:cubicBezTo>
                <a:cubicBezTo>
                  <a:pt x="674173" y="8858"/>
                  <a:pt x="677602" y="0"/>
                  <a:pt x="664362" y="0"/>
                </a:cubicBezTo>
                <a:moveTo>
                  <a:pt x="918672" y="380979"/>
                </a:moveTo>
                <a:cubicBezTo>
                  <a:pt x="901764" y="360498"/>
                  <a:pt x="883260" y="341389"/>
                  <a:pt x="863333" y="323832"/>
                </a:cubicBezTo>
                <a:cubicBezTo>
                  <a:pt x="828758" y="293068"/>
                  <a:pt x="777611" y="234683"/>
                  <a:pt x="798565" y="156487"/>
                </a:cubicBezTo>
                <a:cubicBezTo>
                  <a:pt x="820282" y="75624"/>
                  <a:pt x="881430" y="74100"/>
                  <a:pt x="887145" y="74100"/>
                </a:cubicBezTo>
                <a:cubicBezTo>
                  <a:pt x="892860" y="74100"/>
                  <a:pt x="918672" y="73338"/>
                  <a:pt x="918672" y="97150"/>
                </a:cubicBezTo>
                <a:close/>
                <a:moveTo>
                  <a:pt x="1027444" y="59052"/>
                </a:moveTo>
                <a:lnTo>
                  <a:pt x="1027444" y="1905"/>
                </a:lnTo>
                <a:lnTo>
                  <a:pt x="926672" y="1905"/>
                </a:lnTo>
                <a:cubicBezTo>
                  <a:pt x="878582" y="1540"/>
                  <a:pt x="831505" y="15716"/>
                  <a:pt x="791612" y="42574"/>
                </a:cubicBezTo>
                <a:cubicBezTo>
                  <a:pt x="752942" y="69624"/>
                  <a:pt x="717701" y="132581"/>
                  <a:pt x="717701" y="187822"/>
                </a:cubicBezTo>
                <a:cubicBezTo>
                  <a:pt x="717701" y="281638"/>
                  <a:pt x="763800" y="336880"/>
                  <a:pt x="808280" y="379931"/>
                </a:cubicBezTo>
                <a:cubicBezTo>
                  <a:pt x="877334" y="446602"/>
                  <a:pt x="931244" y="500320"/>
                  <a:pt x="975820" y="564229"/>
                </a:cubicBezTo>
                <a:cubicBezTo>
                  <a:pt x="986583" y="578992"/>
                  <a:pt x="994298" y="568515"/>
                  <a:pt x="993631" y="560515"/>
                </a:cubicBezTo>
                <a:lnTo>
                  <a:pt x="993631" y="92768"/>
                </a:lnTo>
                <a:cubicBezTo>
                  <a:pt x="993631" y="83244"/>
                  <a:pt x="991917" y="64957"/>
                  <a:pt x="1020872" y="64957"/>
                </a:cubicBezTo>
                <a:cubicBezTo>
                  <a:pt x="1023782" y="65413"/>
                  <a:pt x="1026511" y="63424"/>
                  <a:pt x="1026968" y="60514"/>
                </a:cubicBezTo>
                <a:cubicBezTo>
                  <a:pt x="1027053" y="59966"/>
                  <a:pt x="1027053" y="59409"/>
                  <a:pt x="1026968" y="58861"/>
                </a:cubicBezTo>
              </a:path>
            </a:pathLst>
          </a:custGeom>
          <a:solidFill>
            <a:srgbClr val="BB935B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811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line 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11887200" cy="73152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867400" cy="571500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def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Edit Master text styles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dirty="0"/>
              <a:t>Second level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T Extra" pitchFamily="18" charset="2"/>
              <a:buChar char="&gt;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172200" y="990600"/>
            <a:ext cx="5867400" cy="571500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def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Edit Master text styles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dirty="0"/>
              <a:t>Second level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T Extra" pitchFamily="18" charset="2"/>
              <a:buChar char="&gt;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3FF485C-92E5-2AB3-E920-7D418638A8E9}"/>
              </a:ext>
            </a:extLst>
          </p:cNvPr>
          <p:cNvSpPr>
            <a:spLocks noChangeAspect="1"/>
          </p:cNvSpPr>
          <p:nvPr userDrawn="1"/>
        </p:nvSpPr>
        <p:spPr>
          <a:xfrm>
            <a:off x="11492018" y="152400"/>
            <a:ext cx="547582" cy="731520"/>
          </a:xfrm>
          <a:custGeom>
            <a:avLst/>
            <a:gdLst>
              <a:gd name="connsiteX0" fmla="*/ 534064 w 1027443"/>
              <a:gd name="connsiteY0" fmla="*/ 65909 h 1372570"/>
              <a:gd name="connsiteX1" fmla="*/ 480250 w 1027443"/>
              <a:gd name="connsiteY1" fmla="*/ 352500 h 1372570"/>
              <a:gd name="connsiteX2" fmla="*/ 851713 w 1027443"/>
              <a:gd name="connsiteY2" fmla="*/ 927968 h 1372570"/>
              <a:gd name="connsiteX3" fmla="*/ 691984 w 1027443"/>
              <a:gd name="connsiteY3" fmla="*/ 1227894 h 1372570"/>
              <a:gd name="connsiteX4" fmla="*/ 677030 w 1027443"/>
              <a:gd name="connsiteY4" fmla="*/ 1230466 h 1372570"/>
              <a:gd name="connsiteX5" fmla="*/ 678173 w 1027443"/>
              <a:gd name="connsiteY5" fmla="*/ 1217417 h 1372570"/>
              <a:gd name="connsiteX6" fmla="*/ 712748 w 1027443"/>
              <a:gd name="connsiteY6" fmla="*/ 942160 h 1372570"/>
              <a:gd name="connsiteX7" fmla="*/ 349190 w 1027443"/>
              <a:gd name="connsiteY7" fmla="*/ 407076 h 1372570"/>
              <a:gd name="connsiteX8" fmla="*/ 411767 w 1027443"/>
              <a:gd name="connsiteY8" fmla="*/ 65909 h 1372570"/>
              <a:gd name="connsiteX9" fmla="*/ 112406 w 1027443"/>
              <a:gd name="connsiteY9" fmla="*/ 711287 h 1372570"/>
              <a:gd name="connsiteX10" fmla="*/ 112406 w 1027443"/>
              <a:gd name="connsiteY10" fmla="*/ 646044 h 1372570"/>
              <a:gd name="connsiteX11" fmla="*/ 270516 w 1027443"/>
              <a:gd name="connsiteY11" fmla="*/ 854249 h 1372570"/>
              <a:gd name="connsiteX12" fmla="*/ 388813 w 1027443"/>
              <a:gd name="connsiteY12" fmla="*/ 1009403 h 1372570"/>
              <a:gd name="connsiteX13" fmla="*/ 209463 w 1027443"/>
              <a:gd name="connsiteY13" fmla="*/ 1073979 h 1372570"/>
              <a:gd name="connsiteX14" fmla="*/ 112406 w 1027443"/>
              <a:gd name="connsiteY14" fmla="*/ 711287 h 1372570"/>
              <a:gd name="connsiteX15" fmla="*/ 663886 w 1027443"/>
              <a:gd name="connsiteY15" fmla="*/ 190 h 1372570"/>
              <a:gd name="connsiteX16" fmla="*/ 15 w 1027443"/>
              <a:gd name="connsiteY16" fmla="*/ 190 h 1372570"/>
              <a:gd name="connsiteX17" fmla="*/ 15 w 1027443"/>
              <a:gd name="connsiteY17" fmla="*/ 59528 h 1372570"/>
              <a:gd name="connsiteX18" fmla="*/ 4849 w 1027443"/>
              <a:gd name="connsiteY18" fmla="*/ 65141 h 1372570"/>
              <a:gd name="connsiteX19" fmla="*/ 5539 w 1027443"/>
              <a:gd name="connsiteY19" fmla="*/ 65147 h 1372570"/>
              <a:gd name="connsiteX20" fmla="*/ 33256 w 1027443"/>
              <a:gd name="connsiteY20" fmla="*/ 90387 h 1372570"/>
              <a:gd name="connsiteX21" fmla="*/ 33256 w 1027443"/>
              <a:gd name="connsiteY21" fmla="*/ 672141 h 1372570"/>
              <a:gd name="connsiteX22" fmla="*/ 84594 w 1027443"/>
              <a:gd name="connsiteY22" fmla="*/ 1027880 h 1372570"/>
              <a:gd name="connsiteX23" fmla="*/ 352524 w 1027443"/>
              <a:gd name="connsiteY23" fmla="*/ 1232275 h 1372570"/>
              <a:gd name="connsiteX24" fmla="*/ 427197 w 1027443"/>
              <a:gd name="connsiteY24" fmla="*/ 897204 h 1372570"/>
              <a:gd name="connsiteX25" fmla="*/ 126026 w 1027443"/>
              <a:gd name="connsiteY25" fmla="*/ 442221 h 1372570"/>
              <a:gd name="connsiteX26" fmla="*/ 192128 w 1027443"/>
              <a:gd name="connsiteY26" fmla="*/ 65719 h 1372570"/>
              <a:gd name="connsiteX27" fmla="*/ 315949 w 1027443"/>
              <a:gd name="connsiteY27" fmla="*/ 65719 h 1372570"/>
              <a:gd name="connsiteX28" fmla="*/ 253276 w 1027443"/>
              <a:gd name="connsiteY28" fmla="*/ 399932 h 1372570"/>
              <a:gd name="connsiteX29" fmla="*/ 514539 w 1027443"/>
              <a:gd name="connsiteY29" fmla="*/ 788054 h 1372570"/>
              <a:gd name="connsiteX30" fmla="*/ 630359 w 1027443"/>
              <a:gd name="connsiteY30" fmla="*/ 1090646 h 1372570"/>
              <a:gd name="connsiteX31" fmla="*/ 441294 w 1027443"/>
              <a:gd name="connsiteY31" fmla="*/ 1318567 h 1372570"/>
              <a:gd name="connsiteX32" fmla="*/ 439294 w 1027443"/>
              <a:gd name="connsiteY32" fmla="*/ 1345902 h 1372570"/>
              <a:gd name="connsiteX33" fmla="*/ 525016 w 1027443"/>
              <a:gd name="connsiteY33" fmla="*/ 1372570 h 1372570"/>
              <a:gd name="connsiteX34" fmla="*/ 942864 w 1027443"/>
              <a:gd name="connsiteY34" fmla="*/ 970829 h 1372570"/>
              <a:gd name="connsiteX35" fmla="*/ 554638 w 1027443"/>
              <a:gd name="connsiteY35" fmla="*/ 267066 h 1372570"/>
              <a:gd name="connsiteX36" fmla="*/ 668934 w 1027443"/>
              <a:gd name="connsiteY36" fmla="*/ 13049 h 1372570"/>
              <a:gd name="connsiteX37" fmla="*/ 664362 w 1027443"/>
              <a:gd name="connsiteY37" fmla="*/ 0 h 1372570"/>
              <a:gd name="connsiteX38" fmla="*/ 918672 w 1027443"/>
              <a:gd name="connsiteY38" fmla="*/ 380979 h 1372570"/>
              <a:gd name="connsiteX39" fmla="*/ 863333 w 1027443"/>
              <a:gd name="connsiteY39" fmla="*/ 323832 h 1372570"/>
              <a:gd name="connsiteX40" fmla="*/ 798565 w 1027443"/>
              <a:gd name="connsiteY40" fmla="*/ 156487 h 1372570"/>
              <a:gd name="connsiteX41" fmla="*/ 887145 w 1027443"/>
              <a:gd name="connsiteY41" fmla="*/ 74100 h 1372570"/>
              <a:gd name="connsiteX42" fmla="*/ 918672 w 1027443"/>
              <a:gd name="connsiteY42" fmla="*/ 97150 h 1372570"/>
              <a:gd name="connsiteX43" fmla="*/ 1027444 w 1027443"/>
              <a:gd name="connsiteY43" fmla="*/ 59052 h 1372570"/>
              <a:gd name="connsiteX44" fmla="*/ 1027444 w 1027443"/>
              <a:gd name="connsiteY44" fmla="*/ 1905 h 1372570"/>
              <a:gd name="connsiteX45" fmla="*/ 926672 w 1027443"/>
              <a:gd name="connsiteY45" fmla="*/ 1905 h 1372570"/>
              <a:gd name="connsiteX46" fmla="*/ 791612 w 1027443"/>
              <a:gd name="connsiteY46" fmla="*/ 42574 h 1372570"/>
              <a:gd name="connsiteX47" fmla="*/ 717701 w 1027443"/>
              <a:gd name="connsiteY47" fmla="*/ 187822 h 1372570"/>
              <a:gd name="connsiteX48" fmla="*/ 808280 w 1027443"/>
              <a:gd name="connsiteY48" fmla="*/ 379931 h 1372570"/>
              <a:gd name="connsiteX49" fmla="*/ 975820 w 1027443"/>
              <a:gd name="connsiteY49" fmla="*/ 564229 h 1372570"/>
              <a:gd name="connsiteX50" fmla="*/ 993631 w 1027443"/>
              <a:gd name="connsiteY50" fmla="*/ 560515 h 1372570"/>
              <a:gd name="connsiteX51" fmla="*/ 993631 w 1027443"/>
              <a:gd name="connsiteY51" fmla="*/ 92768 h 1372570"/>
              <a:gd name="connsiteX52" fmla="*/ 1020872 w 1027443"/>
              <a:gd name="connsiteY52" fmla="*/ 64957 h 1372570"/>
              <a:gd name="connsiteX53" fmla="*/ 1026968 w 1027443"/>
              <a:gd name="connsiteY53" fmla="*/ 60514 h 1372570"/>
              <a:gd name="connsiteX54" fmla="*/ 1026968 w 1027443"/>
              <a:gd name="connsiteY54" fmla="*/ 58861 h 137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27443" h="1372570">
                <a:moveTo>
                  <a:pt x="534064" y="65909"/>
                </a:moveTo>
                <a:cubicBezTo>
                  <a:pt x="517110" y="87435"/>
                  <a:pt x="434912" y="204966"/>
                  <a:pt x="480250" y="352500"/>
                </a:cubicBezTo>
                <a:cubicBezTo>
                  <a:pt x="539398" y="563753"/>
                  <a:pt x="826854" y="703667"/>
                  <a:pt x="851713" y="927968"/>
                </a:cubicBezTo>
                <a:cubicBezTo>
                  <a:pt x="876287" y="1130840"/>
                  <a:pt x="699318" y="1223894"/>
                  <a:pt x="691984" y="1227894"/>
                </a:cubicBezTo>
                <a:cubicBezTo>
                  <a:pt x="684650" y="1231894"/>
                  <a:pt x="679887" y="1232942"/>
                  <a:pt x="677030" y="1230466"/>
                </a:cubicBezTo>
                <a:cubicBezTo>
                  <a:pt x="674173" y="1227989"/>
                  <a:pt x="674268" y="1224084"/>
                  <a:pt x="678173" y="1217417"/>
                </a:cubicBezTo>
                <a:cubicBezTo>
                  <a:pt x="697222" y="1179319"/>
                  <a:pt x="752275" y="1093599"/>
                  <a:pt x="712748" y="942160"/>
                </a:cubicBezTo>
                <a:cubicBezTo>
                  <a:pt x="654457" y="746623"/>
                  <a:pt x="426245" y="619090"/>
                  <a:pt x="349190" y="407076"/>
                </a:cubicBezTo>
                <a:cubicBezTo>
                  <a:pt x="276612" y="188680"/>
                  <a:pt x="411767" y="65909"/>
                  <a:pt x="411767" y="65909"/>
                </a:cubicBezTo>
                <a:close/>
                <a:moveTo>
                  <a:pt x="112406" y="711287"/>
                </a:moveTo>
                <a:lnTo>
                  <a:pt x="112406" y="646044"/>
                </a:lnTo>
                <a:cubicBezTo>
                  <a:pt x="164506" y="741289"/>
                  <a:pt x="221369" y="797388"/>
                  <a:pt x="270516" y="854249"/>
                </a:cubicBezTo>
                <a:cubicBezTo>
                  <a:pt x="313377" y="903776"/>
                  <a:pt x="359762" y="943874"/>
                  <a:pt x="388813" y="1009403"/>
                </a:cubicBezTo>
                <a:cubicBezTo>
                  <a:pt x="448723" y="1144650"/>
                  <a:pt x="310425" y="1213798"/>
                  <a:pt x="209463" y="1073979"/>
                </a:cubicBezTo>
                <a:cubicBezTo>
                  <a:pt x="104691" y="929302"/>
                  <a:pt x="112406" y="711287"/>
                  <a:pt x="112406" y="711287"/>
                </a:cubicBezTo>
                <a:moveTo>
                  <a:pt x="663886" y="190"/>
                </a:moveTo>
                <a:lnTo>
                  <a:pt x="15" y="190"/>
                </a:lnTo>
                <a:lnTo>
                  <a:pt x="15" y="59528"/>
                </a:lnTo>
                <a:cubicBezTo>
                  <a:pt x="-200" y="62413"/>
                  <a:pt x="1964" y="64926"/>
                  <a:pt x="4849" y="65141"/>
                </a:cubicBezTo>
                <a:cubicBezTo>
                  <a:pt x="5079" y="65159"/>
                  <a:pt x="5309" y="65161"/>
                  <a:pt x="5539" y="65147"/>
                </a:cubicBezTo>
                <a:cubicBezTo>
                  <a:pt x="11254" y="65147"/>
                  <a:pt x="33256" y="63052"/>
                  <a:pt x="33256" y="90387"/>
                </a:cubicBezTo>
                <a:lnTo>
                  <a:pt x="33256" y="672141"/>
                </a:lnTo>
                <a:cubicBezTo>
                  <a:pt x="33256" y="758528"/>
                  <a:pt x="37161" y="903586"/>
                  <a:pt x="84594" y="1027880"/>
                </a:cubicBezTo>
                <a:cubicBezTo>
                  <a:pt x="131456" y="1146174"/>
                  <a:pt x="219749" y="1246943"/>
                  <a:pt x="352524" y="1232275"/>
                </a:cubicBezTo>
                <a:cubicBezTo>
                  <a:pt x="452819" y="1219893"/>
                  <a:pt x="565496" y="1097028"/>
                  <a:pt x="427197" y="897204"/>
                </a:cubicBezTo>
                <a:cubicBezTo>
                  <a:pt x="306996" y="746432"/>
                  <a:pt x="186032" y="664998"/>
                  <a:pt x="126026" y="442221"/>
                </a:cubicBezTo>
                <a:cubicBezTo>
                  <a:pt x="67640" y="187156"/>
                  <a:pt x="174888" y="79625"/>
                  <a:pt x="192128" y="65719"/>
                </a:cubicBezTo>
                <a:lnTo>
                  <a:pt x="315949" y="65719"/>
                </a:lnTo>
                <a:cubicBezTo>
                  <a:pt x="315949" y="65719"/>
                  <a:pt x="201081" y="176393"/>
                  <a:pt x="253276" y="399932"/>
                </a:cubicBezTo>
                <a:cubicBezTo>
                  <a:pt x="291375" y="560705"/>
                  <a:pt x="431579" y="684999"/>
                  <a:pt x="514539" y="788054"/>
                </a:cubicBezTo>
                <a:cubicBezTo>
                  <a:pt x="590736" y="883299"/>
                  <a:pt x="646742" y="960066"/>
                  <a:pt x="630359" y="1090646"/>
                </a:cubicBezTo>
                <a:cubicBezTo>
                  <a:pt x="617767" y="1197242"/>
                  <a:pt x="543729" y="1286495"/>
                  <a:pt x="441294" y="1318567"/>
                </a:cubicBezTo>
                <a:cubicBezTo>
                  <a:pt x="416911" y="1327044"/>
                  <a:pt x="431102" y="1342187"/>
                  <a:pt x="439294" y="1345902"/>
                </a:cubicBezTo>
                <a:cubicBezTo>
                  <a:pt x="466395" y="1358974"/>
                  <a:pt x="495282" y="1367961"/>
                  <a:pt x="525016" y="1372570"/>
                </a:cubicBezTo>
                <a:cubicBezTo>
                  <a:pt x="563115" y="1370285"/>
                  <a:pt x="928196" y="1295041"/>
                  <a:pt x="942864" y="970829"/>
                </a:cubicBezTo>
                <a:cubicBezTo>
                  <a:pt x="957532" y="646616"/>
                  <a:pt x="570163" y="531370"/>
                  <a:pt x="554638" y="267066"/>
                </a:cubicBezTo>
                <a:cubicBezTo>
                  <a:pt x="551671" y="169328"/>
                  <a:pt x="593819" y="75655"/>
                  <a:pt x="668934" y="13049"/>
                </a:cubicBezTo>
                <a:cubicBezTo>
                  <a:pt x="674173" y="8858"/>
                  <a:pt x="677602" y="0"/>
                  <a:pt x="664362" y="0"/>
                </a:cubicBezTo>
                <a:moveTo>
                  <a:pt x="918672" y="380979"/>
                </a:moveTo>
                <a:cubicBezTo>
                  <a:pt x="901764" y="360498"/>
                  <a:pt x="883260" y="341389"/>
                  <a:pt x="863333" y="323832"/>
                </a:cubicBezTo>
                <a:cubicBezTo>
                  <a:pt x="828758" y="293068"/>
                  <a:pt x="777611" y="234683"/>
                  <a:pt x="798565" y="156487"/>
                </a:cubicBezTo>
                <a:cubicBezTo>
                  <a:pt x="820282" y="75624"/>
                  <a:pt x="881430" y="74100"/>
                  <a:pt x="887145" y="74100"/>
                </a:cubicBezTo>
                <a:cubicBezTo>
                  <a:pt x="892860" y="74100"/>
                  <a:pt x="918672" y="73338"/>
                  <a:pt x="918672" y="97150"/>
                </a:cubicBezTo>
                <a:close/>
                <a:moveTo>
                  <a:pt x="1027444" y="59052"/>
                </a:moveTo>
                <a:lnTo>
                  <a:pt x="1027444" y="1905"/>
                </a:lnTo>
                <a:lnTo>
                  <a:pt x="926672" y="1905"/>
                </a:lnTo>
                <a:cubicBezTo>
                  <a:pt x="878582" y="1540"/>
                  <a:pt x="831505" y="15716"/>
                  <a:pt x="791612" y="42574"/>
                </a:cubicBezTo>
                <a:cubicBezTo>
                  <a:pt x="752942" y="69624"/>
                  <a:pt x="717701" y="132581"/>
                  <a:pt x="717701" y="187822"/>
                </a:cubicBezTo>
                <a:cubicBezTo>
                  <a:pt x="717701" y="281638"/>
                  <a:pt x="763800" y="336880"/>
                  <a:pt x="808280" y="379931"/>
                </a:cubicBezTo>
                <a:cubicBezTo>
                  <a:pt x="877334" y="446602"/>
                  <a:pt x="931244" y="500320"/>
                  <a:pt x="975820" y="564229"/>
                </a:cubicBezTo>
                <a:cubicBezTo>
                  <a:pt x="986583" y="578992"/>
                  <a:pt x="994298" y="568515"/>
                  <a:pt x="993631" y="560515"/>
                </a:cubicBezTo>
                <a:lnTo>
                  <a:pt x="993631" y="92768"/>
                </a:lnTo>
                <a:cubicBezTo>
                  <a:pt x="993631" y="83244"/>
                  <a:pt x="991917" y="64957"/>
                  <a:pt x="1020872" y="64957"/>
                </a:cubicBezTo>
                <a:cubicBezTo>
                  <a:pt x="1023782" y="65413"/>
                  <a:pt x="1026511" y="63424"/>
                  <a:pt x="1026968" y="60514"/>
                </a:cubicBezTo>
                <a:cubicBezTo>
                  <a:pt x="1027053" y="59966"/>
                  <a:pt x="1027053" y="59409"/>
                  <a:pt x="1026968" y="58861"/>
                </a:cubicBezTo>
              </a:path>
            </a:pathLst>
          </a:custGeom>
          <a:solidFill>
            <a:srgbClr val="BB935B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9364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1"/>
            <a:ext cx="11887200" cy="10667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11887200" cy="5410200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def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Edit Master text styles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dirty="0"/>
              <a:t>Second level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T Extra" pitchFamily="18" charset="2"/>
              <a:buChar char="&gt;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77DF29B-68B4-74F6-5293-876354D93C97}"/>
              </a:ext>
            </a:extLst>
          </p:cNvPr>
          <p:cNvSpPr>
            <a:spLocks noChangeAspect="1"/>
          </p:cNvSpPr>
          <p:nvPr userDrawn="1"/>
        </p:nvSpPr>
        <p:spPr>
          <a:xfrm>
            <a:off x="11492018" y="152400"/>
            <a:ext cx="547582" cy="731520"/>
          </a:xfrm>
          <a:custGeom>
            <a:avLst/>
            <a:gdLst>
              <a:gd name="connsiteX0" fmla="*/ 534064 w 1027443"/>
              <a:gd name="connsiteY0" fmla="*/ 65909 h 1372570"/>
              <a:gd name="connsiteX1" fmla="*/ 480250 w 1027443"/>
              <a:gd name="connsiteY1" fmla="*/ 352500 h 1372570"/>
              <a:gd name="connsiteX2" fmla="*/ 851713 w 1027443"/>
              <a:gd name="connsiteY2" fmla="*/ 927968 h 1372570"/>
              <a:gd name="connsiteX3" fmla="*/ 691984 w 1027443"/>
              <a:gd name="connsiteY3" fmla="*/ 1227894 h 1372570"/>
              <a:gd name="connsiteX4" fmla="*/ 677030 w 1027443"/>
              <a:gd name="connsiteY4" fmla="*/ 1230466 h 1372570"/>
              <a:gd name="connsiteX5" fmla="*/ 678173 w 1027443"/>
              <a:gd name="connsiteY5" fmla="*/ 1217417 h 1372570"/>
              <a:gd name="connsiteX6" fmla="*/ 712748 w 1027443"/>
              <a:gd name="connsiteY6" fmla="*/ 942160 h 1372570"/>
              <a:gd name="connsiteX7" fmla="*/ 349190 w 1027443"/>
              <a:gd name="connsiteY7" fmla="*/ 407076 h 1372570"/>
              <a:gd name="connsiteX8" fmla="*/ 411767 w 1027443"/>
              <a:gd name="connsiteY8" fmla="*/ 65909 h 1372570"/>
              <a:gd name="connsiteX9" fmla="*/ 112406 w 1027443"/>
              <a:gd name="connsiteY9" fmla="*/ 711287 h 1372570"/>
              <a:gd name="connsiteX10" fmla="*/ 112406 w 1027443"/>
              <a:gd name="connsiteY10" fmla="*/ 646044 h 1372570"/>
              <a:gd name="connsiteX11" fmla="*/ 270516 w 1027443"/>
              <a:gd name="connsiteY11" fmla="*/ 854249 h 1372570"/>
              <a:gd name="connsiteX12" fmla="*/ 388813 w 1027443"/>
              <a:gd name="connsiteY12" fmla="*/ 1009403 h 1372570"/>
              <a:gd name="connsiteX13" fmla="*/ 209463 w 1027443"/>
              <a:gd name="connsiteY13" fmla="*/ 1073979 h 1372570"/>
              <a:gd name="connsiteX14" fmla="*/ 112406 w 1027443"/>
              <a:gd name="connsiteY14" fmla="*/ 711287 h 1372570"/>
              <a:gd name="connsiteX15" fmla="*/ 663886 w 1027443"/>
              <a:gd name="connsiteY15" fmla="*/ 190 h 1372570"/>
              <a:gd name="connsiteX16" fmla="*/ 15 w 1027443"/>
              <a:gd name="connsiteY16" fmla="*/ 190 h 1372570"/>
              <a:gd name="connsiteX17" fmla="*/ 15 w 1027443"/>
              <a:gd name="connsiteY17" fmla="*/ 59528 h 1372570"/>
              <a:gd name="connsiteX18" fmla="*/ 4849 w 1027443"/>
              <a:gd name="connsiteY18" fmla="*/ 65141 h 1372570"/>
              <a:gd name="connsiteX19" fmla="*/ 5539 w 1027443"/>
              <a:gd name="connsiteY19" fmla="*/ 65147 h 1372570"/>
              <a:gd name="connsiteX20" fmla="*/ 33256 w 1027443"/>
              <a:gd name="connsiteY20" fmla="*/ 90387 h 1372570"/>
              <a:gd name="connsiteX21" fmla="*/ 33256 w 1027443"/>
              <a:gd name="connsiteY21" fmla="*/ 672141 h 1372570"/>
              <a:gd name="connsiteX22" fmla="*/ 84594 w 1027443"/>
              <a:gd name="connsiteY22" fmla="*/ 1027880 h 1372570"/>
              <a:gd name="connsiteX23" fmla="*/ 352524 w 1027443"/>
              <a:gd name="connsiteY23" fmla="*/ 1232275 h 1372570"/>
              <a:gd name="connsiteX24" fmla="*/ 427197 w 1027443"/>
              <a:gd name="connsiteY24" fmla="*/ 897204 h 1372570"/>
              <a:gd name="connsiteX25" fmla="*/ 126026 w 1027443"/>
              <a:gd name="connsiteY25" fmla="*/ 442221 h 1372570"/>
              <a:gd name="connsiteX26" fmla="*/ 192128 w 1027443"/>
              <a:gd name="connsiteY26" fmla="*/ 65719 h 1372570"/>
              <a:gd name="connsiteX27" fmla="*/ 315949 w 1027443"/>
              <a:gd name="connsiteY27" fmla="*/ 65719 h 1372570"/>
              <a:gd name="connsiteX28" fmla="*/ 253276 w 1027443"/>
              <a:gd name="connsiteY28" fmla="*/ 399932 h 1372570"/>
              <a:gd name="connsiteX29" fmla="*/ 514539 w 1027443"/>
              <a:gd name="connsiteY29" fmla="*/ 788054 h 1372570"/>
              <a:gd name="connsiteX30" fmla="*/ 630359 w 1027443"/>
              <a:gd name="connsiteY30" fmla="*/ 1090646 h 1372570"/>
              <a:gd name="connsiteX31" fmla="*/ 441294 w 1027443"/>
              <a:gd name="connsiteY31" fmla="*/ 1318567 h 1372570"/>
              <a:gd name="connsiteX32" fmla="*/ 439294 w 1027443"/>
              <a:gd name="connsiteY32" fmla="*/ 1345902 h 1372570"/>
              <a:gd name="connsiteX33" fmla="*/ 525016 w 1027443"/>
              <a:gd name="connsiteY33" fmla="*/ 1372570 h 1372570"/>
              <a:gd name="connsiteX34" fmla="*/ 942864 w 1027443"/>
              <a:gd name="connsiteY34" fmla="*/ 970829 h 1372570"/>
              <a:gd name="connsiteX35" fmla="*/ 554638 w 1027443"/>
              <a:gd name="connsiteY35" fmla="*/ 267066 h 1372570"/>
              <a:gd name="connsiteX36" fmla="*/ 668934 w 1027443"/>
              <a:gd name="connsiteY36" fmla="*/ 13049 h 1372570"/>
              <a:gd name="connsiteX37" fmla="*/ 664362 w 1027443"/>
              <a:gd name="connsiteY37" fmla="*/ 0 h 1372570"/>
              <a:gd name="connsiteX38" fmla="*/ 918672 w 1027443"/>
              <a:gd name="connsiteY38" fmla="*/ 380979 h 1372570"/>
              <a:gd name="connsiteX39" fmla="*/ 863333 w 1027443"/>
              <a:gd name="connsiteY39" fmla="*/ 323832 h 1372570"/>
              <a:gd name="connsiteX40" fmla="*/ 798565 w 1027443"/>
              <a:gd name="connsiteY40" fmla="*/ 156487 h 1372570"/>
              <a:gd name="connsiteX41" fmla="*/ 887145 w 1027443"/>
              <a:gd name="connsiteY41" fmla="*/ 74100 h 1372570"/>
              <a:gd name="connsiteX42" fmla="*/ 918672 w 1027443"/>
              <a:gd name="connsiteY42" fmla="*/ 97150 h 1372570"/>
              <a:gd name="connsiteX43" fmla="*/ 1027444 w 1027443"/>
              <a:gd name="connsiteY43" fmla="*/ 59052 h 1372570"/>
              <a:gd name="connsiteX44" fmla="*/ 1027444 w 1027443"/>
              <a:gd name="connsiteY44" fmla="*/ 1905 h 1372570"/>
              <a:gd name="connsiteX45" fmla="*/ 926672 w 1027443"/>
              <a:gd name="connsiteY45" fmla="*/ 1905 h 1372570"/>
              <a:gd name="connsiteX46" fmla="*/ 791612 w 1027443"/>
              <a:gd name="connsiteY46" fmla="*/ 42574 h 1372570"/>
              <a:gd name="connsiteX47" fmla="*/ 717701 w 1027443"/>
              <a:gd name="connsiteY47" fmla="*/ 187822 h 1372570"/>
              <a:gd name="connsiteX48" fmla="*/ 808280 w 1027443"/>
              <a:gd name="connsiteY48" fmla="*/ 379931 h 1372570"/>
              <a:gd name="connsiteX49" fmla="*/ 975820 w 1027443"/>
              <a:gd name="connsiteY49" fmla="*/ 564229 h 1372570"/>
              <a:gd name="connsiteX50" fmla="*/ 993631 w 1027443"/>
              <a:gd name="connsiteY50" fmla="*/ 560515 h 1372570"/>
              <a:gd name="connsiteX51" fmla="*/ 993631 w 1027443"/>
              <a:gd name="connsiteY51" fmla="*/ 92768 h 1372570"/>
              <a:gd name="connsiteX52" fmla="*/ 1020872 w 1027443"/>
              <a:gd name="connsiteY52" fmla="*/ 64957 h 1372570"/>
              <a:gd name="connsiteX53" fmla="*/ 1026968 w 1027443"/>
              <a:gd name="connsiteY53" fmla="*/ 60514 h 1372570"/>
              <a:gd name="connsiteX54" fmla="*/ 1026968 w 1027443"/>
              <a:gd name="connsiteY54" fmla="*/ 58861 h 137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27443" h="1372570">
                <a:moveTo>
                  <a:pt x="534064" y="65909"/>
                </a:moveTo>
                <a:cubicBezTo>
                  <a:pt x="517110" y="87435"/>
                  <a:pt x="434912" y="204966"/>
                  <a:pt x="480250" y="352500"/>
                </a:cubicBezTo>
                <a:cubicBezTo>
                  <a:pt x="539398" y="563753"/>
                  <a:pt x="826854" y="703667"/>
                  <a:pt x="851713" y="927968"/>
                </a:cubicBezTo>
                <a:cubicBezTo>
                  <a:pt x="876287" y="1130840"/>
                  <a:pt x="699318" y="1223894"/>
                  <a:pt x="691984" y="1227894"/>
                </a:cubicBezTo>
                <a:cubicBezTo>
                  <a:pt x="684650" y="1231894"/>
                  <a:pt x="679887" y="1232942"/>
                  <a:pt x="677030" y="1230466"/>
                </a:cubicBezTo>
                <a:cubicBezTo>
                  <a:pt x="674173" y="1227989"/>
                  <a:pt x="674268" y="1224084"/>
                  <a:pt x="678173" y="1217417"/>
                </a:cubicBezTo>
                <a:cubicBezTo>
                  <a:pt x="697222" y="1179319"/>
                  <a:pt x="752275" y="1093599"/>
                  <a:pt x="712748" y="942160"/>
                </a:cubicBezTo>
                <a:cubicBezTo>
                  <a:pt x="654457" y="746623"/>
                  <a:pt x="426245" y="619090"/>
                  <a:pt x="349190" y="407076"/>
                </a:cubicBezTo>
                <a:cubicBezTo>
                  <a:pt x="276612" y="188680"/>
                  <a:pt x="411767" y="65909"/>
                  <a:pt x="411767" y="65909"/>
                </a:cubicBezTo>
                <a:close/>
                <a:moveTo>
                  <a:pt x="112406" y="711287"/>
                </a:moveTo>
                <a:lnTo>
                  <a:pt x="112406" y="646044"/>
                </a:lnTo>
                <a:cubicBezTo>
                  <a:pt x="164506" y="741289"/>
                  <a:pt x="221369" y="797388"/>
                  <a:pt x="270516" y="854249"/>
                </a:cubicBezTo>
                <a:cubicBezTo>
                  <a:pt x="313377" y="903776"/>
                  <a:pt x="359762" y="943874"/>
                  <a:pt x="388813" y="1009403"/>
                </a:cubicBezTo>
                <a:cubicBezTo>
                  <a:pt x="448723" y="1144650"/>
                  <a:pt x="310425" y="1213798"/>
                  <a:pt x="209463" y="1073979"/>
                </a:cubicBezTo>
                <a:cubicBezTo>
                  <a:pt x="104691" y="929302"/>
                  <a:pt x="112406" y="711287"/>
                  <a:pt x="112406" y="711287"/>
                </a:cubicBezTo>
                <a:moveTo>
                  <a:pt x="663886" y="190"/>
                </a:moveTo>
                <a:lnTo>
                  <a:pt x="15" y="190"/>
                </a:lnTo>
                <a:lnTo>
                  <a:pt x="15" y="59528"/>
                </a:lnTo>
                <a:cubicBezTo>
                  <a:pt x="-200" y="62413"/>
                  <a:pt x="1964" y="64926"/>
                  <a:pt x="4849" y="65141"/>
                </a:cubicBezTo>
                <a:cubicBezTo>
                  <a:pt x="5079" y="65159"/>
                  <a:pt x="5309" y="65161"/>
                  <a:pt x="5539" y="65147"/>
                </a:cubicBezTo>
                <a:cubicBezTo>
                  <a:pt x="11254" y="65147"/>
                  <a:pt x="33256" y="63052"/>
                  <a:pt x="33256" y="90387"/>
                </a:cubicBezTo>
                <a:lnTo>
                  <a:pt x="33256" y="672141"/>
                </a:lnTo>
                <a:cubicBezTo>
                  <a:pt x="33256" y="758528"/>
                  <a:pt x="37161" y="903586"/>
                  <a:pt x="84594" y="1027880"/>
                </a:cubicBezTo>
                <a:cubicBezTo>
                  <a:pt x="131456" y="1146174"/>
                  <a:pt x="219749" y="1246943"/>
                  <a:pt x="352524" y="1232275"/>
                </a:cubicBezTo>
                <a:cubicBezTo>
                  <a:pt x="452819" y="1219893"/>
                  <a:pt x="565496" y="1097028"/>
                  <a:pt x="427197" y="897204"/>
                </a:cubicBezTo>
                <a:cubicBezTo>
                  <a:pt x="306996" y="746432"/>
                  <a:pt x="186032" y="664998"/>
                  <a:pt x="126026" y="442221"/>
                </a:cubicBezTo>
                <a:cubicBezTo>
                  <a:pt x="67640" y="187156"/>
                  <a:pt x="174888" y="79625"/>
                  <a:pt x="192128" y="65719"/>
                </a:cubicBezTo>
                <a:lnTo>
                  <a:pt x="315949" y="65719"/>
                </a:lnTo>
                <a:cubicBezTo>
                  <a:pt x="315949" y="65719"/>
                  <a:pt x="201081" y="176393"/>
                  <a:pt x="253276" y="399932"/>
                </a:cubicBezTo>
                <a:cubicBezTo>
                  <a:pt x="291375" y="560705"/>
                  <a:pt x="431579" y="684999"/>
                  <a:pt x="514539" y="788054"/>
                </a:cubicBezTo>
                <a:cubicBezTo>
                  <a:pt x="590736" y="883299"/>
                  <a:pt x="646742" y="960066"/>
                  <a:pt x="630359" y="1090646"/>
                </a:cubicBezTo>
                <a:cubicBezTo>
                  <a:pt x="617767" y="1197242"/>
                  <a:pt x="543729" y="1286495"/>
                  <a:pt x="441294" y="1318567"/>
                </a:cubicBezTo>
                <a:cubicBezTo>
                  <a:pt x="416911" y="1327044"/>
                  <a:pt x="431102" y="1342187"/>
                  <a:pt x="439294" y="1345902"/>
                </a:cubicBezTo>
                <a:cubicBezTo>
                  <a:pt x="466395" y="1358974"/>
                  <a:pt x="495282" y="1367961"/>
                  <a:pt x="525016" y="1372570"/>
                </a:cubicBezTo>
                <a:cubicBezTo>
                  <a:pt x="563115" y="1370285"/>
                  <a:pt x="928196" y="1295041"/>
                  <a:pt x="942864" y="970829"/>
                </a:cubicBezTo>
                <a:cubicBezTo>
                  <a:pt x="957532" y="646616"/>
                  <a:pt x="570163" y="531370"/>
                  <a:pt x="554638" y="267066"/>
                </a:cubicBezTo>
                <a:cubicBezTo>
                  <a:pt x="551671" y="169328"/>
                  <a:pt x="593819" y="75655"/>
                  <a:pt x="668934" y="13049"/>
                </a:cubicBezTo>
                <a:cubicBezTo>
                  <a:pt x="674173" y="8858"/>
                  <a:pt x="677602" y="0"/>
                  <a:pt x="664362" y="0"/>
                </a:cubicBezTo>
                <a:moveTo>
                  <a:pt x="918672" y="380979"/>
                </a:moveTo>
                <a:cubicBezTo>
                  <a:pt x="901764" y="360498"/>
                  <a:pt x="883260" y="341389"/>
                  <a:pt x="863333" y="323832"/>
                </a:cubicBezTo>
                <a:cubicBezTo>
                  <a:pt x="828758" y="293068"/>
                  <a:pt x="777611" y="234683"/>
                  <a:pt x="798565" y="156487"/>
                </a:cubicBezTo>
                <a:cubicBezTo>
                  <a:pt x="820282" y="75624"/>
                  <a:pt x="881430" y="74100"/>
                  <a:pt x="887145" y="74100"/>
                </a:cubicBezTo>
                <a:cubicBezTo>
                  <a:pt x="892860" y="74100"/>
                  <a:pt x="918672" y="73338"/>
                  <a:pt x="918672" y="97150"/>
                </a:cubicBezTo>
                <a:close/>
                <a:moveTo>
                  <a:pt x="1027444" y="59052"/>
                </a:moveTo>
                <a:lnTo>
                  <a:pt x="1027444" y="1905"/>
                </a:lnTo>
                <a:lnTo>
                  <a:pt x="926672" y="1905"/>
                </a:lnTo>
                <a:cubicBezTo>
                  <a:pt x="878582" y="1540"/>
                  <a:pt x="831505" y="15716"/>
                  <a:pt x="791612" y="42574"/>
                </a:cubicBezTo>
                <a:cubicBezTo>
                  <a:pt x="752942" y="69624"/>
                  <a:pt x="717701" y="132581"/>
                  <a:pt x="717701" y="187822"/>
                </a:cubicBezTo>
                <a:cubicBezTo>
                  <a:pt x="717701" y="281638"/>
                  <a:pt x="763800" y="336880"/>
                  <a:pt x="808280" y="379931"/>
                </a:cubicBezTo>
                <a:cubicBezTo>
                  <a:pt x="877334" y="446602"/>
                  <a:pt x="931244" y="500320"/>
                  <a:pt x="975820" y="564229"/>
                </a:cubicBezTo>
                <a:cubicBezTo>
                  <a:pt x="986583" y="578992"/>
                  <a:pt x="994298" y="568515"/>
                  <a:pt x="993631" y="560515"/>
                </a:cubicBezTo>
                <a:lnTo>
                  <a:pt x="993631" y="92768"/>
                </a:lnTo>
                <a:cubicBezTo>
                  <a:pt x="993631" y="83244"/>
                  <a:pt x="991917" y="64957"/>
                  <a:pt x="1020872" y="64957"/>
                </a:cubicBezTo>
                <a:cubicBezTo>
                  <a:pt x="1023782" y="65413"/>
                  <a:pt x="1026511" y="63424"/>
                  <a:pt x="1026968" y="60514"/>
                </a:cubicBezTo>
                <a:cubicBezTo>
                  <a:pt x="1027053" y="59966"/>
                  <a:pt x="1027053" y="59409"/>
                  <a:pt x="1026968" y="58861"/>
                </a:cubicBezTo>
              </a:path>
            </a:pathLst>
          </a:custGeom>
          <a:solidFill>
            <a:srgbClr val="BB935B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494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23F-BB67-48F9-B405-16F898FD35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769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23F-BB67-48F9-B405-16F898FD35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138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23F-BB67-48F9-B405-16F898FD35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901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23F-BB67-48F9-B405-16F898FD35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275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56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623F-BB67-48F9-B405-16F898FD352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086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3.png"/><Relationship Id="rId18" Type="http://schemas.openxmlformats.org/officeDocument/2006/relationships/image" Target="../media/image6.png"/><Relationship Id="rId3" Type="http://schemas.openxmlformats.org/officeDocument/2006/relationships/tags" Target="../tags/tag23.xml"/><Relationship Id="rId21" Type="http://schemas.openxmlformats.org/officeDocument/2006/relationships/image" Target="../media/image12.png"/><Relationship Id="rId7" Type="http://schemas.openxmlformats.org/officeDocument/2006/relationships/tags" Target="../tags/tag27.xml"/><Relationship Id="rId12" Type="http://schemas.openxmlformats.org/officeDocument/2006/relationships/image" Target="../media/image2.gif"/><Relationship Id="rId17" Type="http://schemas.openxmlformats.org/officeDocument/2006/relationships/image" Target="../media/image9.png"/><Relationship Id="rId2" Type="http://schemas.openxmlformats.org/officeDocument/2006/relationships/tags" Target="../tags/tag22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.png"/><Relationship Id="rId5" Type="http://schemas.openxmlformats.org/officeDocument/2006/relationships/tags" Target="../tags/tag25.xml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0.png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30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3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0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4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3.png"/><Relationship Id="rId2" Type="http://schemas.openxmlformats.org/officeDocument/2006/relationships/tags" Target="../tags/tag39.xml"/><Relationship Id="rId16" Type="http://schemas.openxmlformats.org/officeDocument/2006/relationships/image" Target="../media/image27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2.png"/><Relationship Id="rId5" Type="http://schemas.openxmlformats.org/officeDocument/2006/relationships/tags" Target="../tags/tag42.xml"/><Relationship Id="rId15" Type="http://schemas.openxmlformats.org/officeDocument/2006/relationships/image" Target="../media/image26.png"/><Relationship Id="rId10" Type="http://schemas.openxmlformats.org/officeDocument/2006/relationships/image" Target="../media/image13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32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30.png"/><Relationship Id="rId5" Type="http://schemas.openxmlformats.org/officeDocument/2006/relationships/tags" Target="../tags/tag49.xml"/><Relationship Id="rId10" Type="http://schemas.openxmlformats.org/officeDocument/2006/relationships/image" Target="../media/image29.png"/><Relationship Id="rId4" Type="http://schemas.openxmlformats.org/officeDocument/2006/relationships/tags" Target="../tags/tag48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7.xml"/><Relationship Id="rId7" Type="http://schemas.openxmlformats.org/officeDocument/2006/relationships/image" Target="../media/image34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40.png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38.png"/><Relationship Id="rId5" Type="http://schemas.openxmlformats.org/officeDocument/2006/relationships/tags" Target="../tags/tag62.xml"/><Relationship Id="rId10" Type="http://schemas.openxmlformats.org/officeDocument/2006/relationships/image" Target="../media/image37.png"/><Relationship Id="rId4" Type="http://schemas.openxmlformats.org/officeDocument/2006/relationships/tags" Target="../tags/tag61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tags" Target="../tags/tag66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44.png"/><Relationship Id="rId2" Type="http://schemas.openxmlformats.org/officeDocument/2006/relationships/tags" Target="../tags/tag65.xml"/><Relationship Id="rId16" Type="http://schemas.openxmlformats.org/officeDocument/2006/relationships/image" Target="../media/image46.png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jpeg"/><Relationship Id="rId5" Type="http://schemas.openxmlformats.org/officeDocument/2006/relationships/tags" Target="../tags/tag68.xml"/><Relationship Id="rId15" Type="http://schemas.openxmlformats.org/officeDocument/2006/relationships/image" Target="../media/image6.png"/><Relationship Id="rId10" Type="http://schemas.openxmlformats.org/officeDocument/2006/relationships/image" Target="../media/image2.gif"/><Relationship Id="rId4" Type="http://schemas.openxmlformats.org/officeDocument/2006/relationships/tags" Target="../tags/tag67.xml"/><Relationship Id="rId9" Type="http://schemas.openxmlformats.org/officeDocument/2006/relationships/image" Target="../media/image3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5.png"/><Relationship Id="rId3" Type="http://schemas.openxmlformats.org/officeDocument/2006/relationships/tags" Target="../tags/tag71.xml"/><Relationship Id="rId7" Type="http://schemas.openxmlformats.org/officeDocument/2006/relationships/image" Target="../media/image42.png"/><Relationship Id="rId12" Type="http://schemas.openxmlformats.org/officeDocument/2006/relationships/image" Target="../media/image44.png"/><Relationship Id="rId2" Type="http://schemas.openxmlformats.org/officeDocument/2006/relationships/tags" Target="../tags/tag70.xml"/><Relationship Id="rId16" Type="http://schemas.openxmlformats.org/officeDocument/2006/relationships/image" Target="../media/image47.png"/><Relationship Id="rId1" Type="http://schemas.openxmlformats.org/officeDocument/2006/relationships/tags" Target="../tags/tag69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43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9.png"/><Relationship Id="rId10" Type="http://schemas.openxmlformats.org/officeDocument/2006/relationships/image" Target="../media/image46.png"/><Relationship Id="rId4" Type="http://schemas.openxmlformats.org/officeDocument/2006/relationships/tags" Target="../tags/tag72.xml"/><Relationship Id="rId9" Type="http://schemas.openxmlformats.org/officeDocument/2006/relationships/image" Target="../media/image2.gif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gi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2.gi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tags" Target="../tags/tag1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8.xml"/><Relationship Id="rId7" Type="http://schemas.openxmlformats.org/officeDocument/2006/relationships/image" Target="../media/image2.gi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5;p25"/>
          <p:cNvSpPr/>
          <p:nvPr/>
        </p:nvSpPr>
        <p:spPr>
          <a:xfrm>
            <a:off x="0" y="914400"/>
            <a:ext cx="12192000" cy="20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algn="ctr">
              <a:buClr>
                <a:srgbClr val="000000"/>
              </a:buClr>
              <a:buSzPts val="3600"/>
              <a:buFont typeface="Arial"/>
              <a:buNone/>
            </a:pPr>
            <a:r>
              <a:rPr lang="en-ZA" sz="4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Automatic Grammar Repair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13553D-5BB4-57B7-8384-2EB22D8EA33A}"/>
              </a:ext>
            </a:extLst>
          </p:cNvPr>
          <p:cNvGrpSpPr>
            <a:grpSpLocks noChangeAspect="1"/>
          </p:cNvGrpSpPr>
          <p:nvPr/>
        </p:nvGrpSpPr>
        <p:grpSpPr>
          <a:xfrm>
            <a:off x="5391288" y="5029200"/>
            <a:ext cx="1409424" cy="1494543"/>
            <a:chOff x="8285237" y="3046538"/>
            <a:chExt cx="2662905" cy="282372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9050DF-234D-B742-C253-394AFE4190A1}"/>
                </a:ext>
              </a:extLst>
            </p:cNvPr>
            <p:cNvSpPr/>
            <p:nvPr/>
          </p:nvSpPr>
          <p:spPr>
            <a:xfrm>
              <a:off x="9102944" y="3046538"/>
              <a:ext cx="1027476" cy="1372572"/>
            </a:xfrm>
            <a:custGeom>
              <a:avLst/>
              <a:gdLst>
                <a:gd name="connsiteX0" fmla="*/ 534081 w 1027476"/>
                <a:gd name="connsiteY0" fmla="*/ 65909 h 1372572"/>
                <a:gd name="connsiteX1" fmla="*/ 480265 w 1027476"/>
                <a:gd name="connsiteY1" fmla="*/ 352501 h 1372572"/>
                <a:gd name="connsiteX2" fmla="*/ 851740 w 1027476"/>
                <a:gd name="connsiteY2" fmla="*/ 927970 h 1372572"/>
                <a:gd name="connsiteX3" fmla="*/ 692006 w 1027476"/>
                <a:gd name="connsiteY3" fmla="*/ 1227896 h 1372572"/>
                <a:gd name="connsiteX4" fmla="*/ 677052 w 1027476"/>
                <a:gd name="connsiteY4" fmla="*/ 1230467 h 1372572"/>
                <a:gd name="connsiteX5" fmla="*/ 678195 w 1027476"/>
                <a:gd name="connsiteY5" fmla="*/ 1217419 h 1372572"/>
                <a:gd name="connsiteX6" fmla="*/ 712771 w 1027476"/>
                <a:gd name="connsiteY6" fmla="*/ 942161 h 1372572"/>
                <a:gd name="connsiteX7" fmla="*/ 349201 w 1027476"/>
                <a:gd name="connsiteY7" fmla="*/ 407076 h 1372572"/>
                <a:gd name="connsiteX8" fmla="*/ 411780 w 1027476"/>
                <a:gd name="connsiteY8" fmla="*/ 65909 h 1372572"/>
                <a:gd name="connsiteX9" fmla="*/ 112410 w 1027476"/>
                <a:gd name="connsiteY9" fmla="*/ 711288 h 1372572"/>
                <a:gd name="connsiteX10" fmla="*/ 112410 w 1027476"/>
                <a:gd name="connsiteY10" fmla="*/ 646045 h 1372572"/>
                <a:gd name="connsiteX11" fmla="*/ 270525 w 1027476"/>
                <a:gd name="connsiteY11" fmla="*/ 854250 h 1372572"/>
                <a:gd name="connsiteX12" fmla="*/ 388825 w 1027476"/>
                <a:gd name="connsiteY12" fmla="*/ 1009404 h 1372572"/>
                <a:gd name="connsiteX13" fmla="*/ 209469 w 1027476"/>
                <a:gd name="connsiteY13" fmla="*/ 1073980 h 1372572"/>
                <a:gd name="connsiteX14" fmla="*/ 112410 w 1027476"/>
                <a:gd name="connsiteY14" fmla="*/ 711288 h 1372572"/>
                <a:gd name="connsiteX15" fmla="*/ 663907 w 1027476"/>
                <a:gd name="connsiteY15" fmla="*/ 190 h 1372572"/>
                <a:gd name="connsiteX16" fmla="*/ 15 w 1027476"/>
                <a:gd name="connsiteY16" fmla="*/ 190 h 1372572"/>
                <a:gd name="connsiteX17" fmla="*/ 15 w 1027476"/>
                <a:gd name="connsiteY17" fmla="*/ 59528 h 1372572"/>
                <a:gd name="connsiteX18" fmla="*/ 4849 w 1027476"/>
                <a:gd name="connsiteY18" fmla="*/ 65142 h 1372572"/>
                <a:gd name="connsiteX19" fmla="*/ 5539 w 1027476"/>
                <a:gd name="connsiteY19" fmla="*/ 65147 h 1372572"/>
                <a:gd name="connsiteX20" fmla="*/ 33257 w 1027476"/>
                <a:gd name="connsiteY20" fmla="*/ 90387 h 1372572"/>
                <a:gd name="connsiteX21" fmla="*/ 33257 w 1027476"/>
                <a:gd name="connsiteY21" fmla="*/ 672142 h 1372572"/>
                <a:gd name="connsiteX22" fmla="*/ 84597 w 1027476"/>
                <a:gd name="connsiteY22" fmla="*/ 1027882 h 1372572"/>
                <a:gd name="connsiteX23" fmla="*/ 352535 w 1027476"/>
                <a:gd name="connsiteY23" fmla="*/ 1232277 h 1372572"/>
                <a:gd name="connsiteX24" fmla="*/ 427211 w 1027476"/>
                <a:gd name="connsiteY24" fmla="*/ 897206 h 1372572"/>
                <a:gd name="connsiteX25" fmla="*/ 126030 w 1027476"/>
                <a:gd name="connsiteY25" fmla="*/ 442221 h 1372572"/>
                <a:gd name="connsiteX26" fmla="*/ 192134 w 1027476"/>
                <a:gd name="connsiteY26" fmla="*/ 65719 h 1372572"/>
                <a:gd name="connsiteX27" fmla="*/ 315959 w 1027476"/>
                <a:gd name="connsiteY27" fmla="*/ 65719 h 1372572"/>
                <a:gd name="connsiteX28" fmla="*/ 253284 w 1027476"/>
                <a:gd name="connsiteY28" fmla="*/ 399933 h 1372572"/>
                <a:gd name="connsiteX29" fmla="*/ 514555 w 1027476"/>
                <a:gd name="connsiteY29" fmla="*/ 788055 h 1372572"/>
                <a:gd name="connsiteX30" fmla="*/ 630379 w 1027476"/>
                <a:gd name="connsiteY30" fmla="*/ 1090648 h 1372572"/>
                <a:gd name="connsiteX31" fmla="*/ 441308 w 1027476"/>
                <a:gd name="connsiteY31" fmla="*/ 1318569 h 1372572"/>
                <a:gd name="connsiteX32" fmla="*/ 439308 w 1027476"/>
                <a:gd name="connsiteY32" fmla="*/ 1345904 h 1372572"/>
                <a:gd name="connsiteX33" fmla="*/ 525033 w 1027476"/>
                <a:gd name="connsiteY33" fmla="*/ 1372572 h 1372572"/>
                <a:gd name="connsiteX34" fmla="*/ 942895 w 1027476"/>
                <a:gd name="connsiteY34" fmla="*/ 970830 h 1372572"/>
                <a:gd name="connsiteX35" fmla="*/ 554655 w 1027476"/>
                <a:gd name="connsiteY35" fmla="*/ 267066 h 1372572"/>
                <a:gd name="connsiteX36" fmla="*/ 668955 w 1027476"/>
                <a:gd name="connsiteY36" fmla="*/ 13049 h 1372572"/>
                <a:gd name="connsiteX37" fmla="*/ 664384 w 1027476"/>
                <a:gd name="connsiteY37" fmla="*/ 0 h 1372572"/>
                <a:gd name="connsiteX38" fmla="*/ 918701 w 1027476"/>
                <a:gd name="connsiteY38" fmla="*/ 380979 h 1372572"/>
                <a:gd name="connsiteX39" fmla="*/ 863361 w 1027476"/>
                <a:gd name="connsiteY39" fmla="*/ 323832 h 1372572"/>
                <a:gd name="connsiteX40" fmla="*/ 798591 w 1027476"/>
                <a:gd name="connsiteY40" fmla="*/ 156487 h 1372572"/>
                <a:gd name="connsiteX41" fmla="*/ 887173 w 1027476"/>
                <a:gd name="connsiteY41" fmla="*/ 74100 h 1372572"/>
                <a:gd name="connsiteX42" fmla="*/ 918701 w 1027476"/>
                <a:gd name="connsiteY42" fmla="*/ 97150 h 1372572"/>
                <a:gd name="connsiteX43" fmla="*/ 1027477 w 1027476"/>
                <a:gd name="connsiteY43" fmla="*/ 59052 h 1372572"/>
                <a:gd name="connsiteX44" fmla="*/ 1027477 w 1027476"/>
                <a:gd name="connsiteY44" fmla="*/ 1905 h 1372572"/>
                <a:gd name="connsiteX45" fmla="*/ 926702 w 1027476"/>
                <a:gd name="connsiteY45" fmla="*/ 1905 h 1372572"/>
                <a:gd name="connsiteX46" fmla="*/ 791638 w 1027476"/>
                <a:gd name="connsiteY46" fmla="*/ 42574 h 1372572"/>
                <a:gd name="connsiteX47" fmla="*/ 717723 w 1027476"/>
                <a:gd name="connsiteY47" fmla="*/ 187823 h 1372572"/>
                <a:gd name="connsiteX48" fmla="*/ 808306 w 1027476"/>
                <a:gd name="connsiteY48" fmla="*/ 379931 h 1372572"/>
                <a:gd name="connsiteX49" fmla="*/ 975851 w 1027476"/>
                <a:gd name="connsiteY49" fmla="*/ 564230 h 1372572"/>
                <a:gd name="connsiteX50" fmla="*/ 993663 w 1027476"/>
                <a:gd name="connsiteY50" fmla="*/ 560515 h 1372572"/>
                <a:gd name="connsiteX51" fmla="*/ 993663 w 1027476"/>
                <a:gd name="connsiteY51" fmla="*/ 92768 h 1372572"/>
                <a:gd name="connsiteX52" fmla="*/ 1020904 w 1027476"/>
                <a:gd name="connsiteY52" fmla="*/ 64957 h 1372572"/>
                <a:gd name="connsiteX53" fmla="*/ 1027001 w 1027476"/>
                <a:gd name="connsiteY53" fmla="*/ 60514 h 1372572"/>
                <a:gd name="connsiteX54" fmla="*/ 1027001 w 1027476"/>
                <a:gd name="connsiteY54" fmla="*/ 58861 h 13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27476" h="1372572">
                  <a:moveTo>
                    <a:pt x="534081" y="65909"/>
                  </a:moveTo>
                  <a:cubicBezTo>
                    <a:pt x="517127" y="87435"/>
                    <a:pt x="434926" y="204967"/>
                    <a:pt x="480265" y="352501"/>
                  </a:cubicBezTo>
                  <a:cubicBezTo>
                    <a:pt x="539415" y="563754"/>
                    <a:pt x="826880" y="703668"/>
                    <a:pt x="851740" y="927970"/>
                  </a:cubicBezTo>
                  <a:cubicBezTo>
                    <a:pt x="876315" y="1130841"/>
                    <a:pt x="699340" y="1223895"/>
                    <a:pt x="692006" y="1227896"/>
                  </a:cubicBezTo>
                  <a:cubicBezTo>
                    <a:pt x="684672" y="1231896"/>
                    <a:pt x="679909" y="1232944"/>
                    <a:pt x="677052" y="1230467"/>
                  </a:cubicBezTo>
                  <a:cubicBezTo>
                    <a:pt x="674194" y="1227991"/>
                    <a:pt x="674289" y="1224086"/>
                    <a:pt x="678195" y="1217419"/>
                  </a:cubicBezTo>
                  <a:cubicBezTo>
                    <a:pt x="697245" y="1179321"/>
                    <a:pt x="752299" y="1093600"/>
                    <a:pt x="712771" y="942161"/>
                  </a:cubicBezTo>
                  <a:cubicBezTo>
                    <a:pt x="654477" y="746624"/>
                    <a:pt x="426259" y="619091"/>
                    <a:pt x="349201" y="407076"/>
                  </a:cubicBezTo>
                  <a:cubicBezTo>
                    <a:pt x="276621" y="188680"/>
                    <a:pt x="411780" y="65909"/>
                    <a:pt x="411780" y="65909"/>
                  </a:cubicBezTo>
                  <a:close/>
                  <a:moveTo>
                    <a:pt x="112410" y="711288"/>
                  </a:moveTo>
                  <a:lnTo>
                    <a:pt x="112410" y="646045"/>
                  </a:lnTo>
                  <a:cubicBezTo>
                    <a:pt x="164511" y="741290"/>
                    <a:pt x="221376" y="797389"/>
                    <a:pt x="270525" y="854250"/>
                  </a:cubicBezTo>
                  <a:cubicBezTo>
                    <a:pt x="313387" y="903778"/>
                    <a:pt x="359774" y="943876"/>
                    <a:pt x="388825" y="1009404"/>
                  </a:cubicBezTo>
                  <a:cubicBezTo>
                    <a:pt x="448738" y="1144652"/>
                    <a:pt x="310434" y="1213799"/>
                    <a:pt x="209469" y="1073980"/>
                  </a:cubicBezTo>
                  <a:cubicBezTo>
                    <a:pt x="104694" y="929303"/>
                    <a:pt x="112410" y="711288"/>
                    <a:pt x="112410" y="711288"/>
                  </a:cubicBezTo>
                  <a:moveTo>
                    <a:pt x="663907" y="190"/>
                  </a:moveTo>
                  <a:lnTo>
                    <a:pt x="15" y="190"/>
                  </a:lnTo>
                  <a:lnTo>
                    <a:pt x="15" y="59528"/>
                  </a:lnTo>
                  <a:cubicBezTo>
                    <a:pt x="-200" y="62413"/>
                    <a:pt x="1964" y="64926"/>
                    <a:pt x="4849" y="65142"/>
                  </a:cubicBezTo>
                  <a:cubicBezTo>
                    <a:pt x="5079" y="65159"/>
                    <a:pt x="5309" y="65161"/>
                    <a:pt x="5539" y="65147"/>
                  </a:cubicBezTo>
                  <a:cubicBezTo>
                    <a:pt x="11254" y="65147"/>
                    <a:pt x="33257" y="63052"/>
                    <a:pt x="33257" y="90387"/>
                  </a:cubicBezTo>
                  <a:lnTo>
                    <a:pt x="33257" y="672142"/>
                  </a:lnTo>
                  <a:cubicBezTo>
                    <a:pt x="33257" y="758529"/>
                    <a:pt x="37162" y="903587"/>
                    <a:pt x="84597" y="1027882"/>
                  </a:cubicBezTo>
                  <a:cubicBezTo>
                    <a:pt x="131460" y="1146176"/>
                    <a:pt x="219756" y="1246945"/>
                    <a:pt x="352535" y="1232277"/>
                  </a:cubicBezTo>
                  <a:cubicBezTo>
                    <a:pt x="452833" y="1219895"/>
                    <a:pt x="565514" y="1097029"/>
                    <a:pt x="427211" y="897206"/>
                  </a:cubicBezTo>
                  <a:cubicBezTo>
                    <a:pt x="307005" y="746433"/>
                    <a:pt x="186038" y="664999"/>
                    <a:pt x="126030" y="442221"/>
                  </a:cubicBezTo>
                  <a:cubicBezTo>
                    <a:pt x="67642" y="187156"/>
                    <a:pt x="174894" y="79625"/>
                    <a:pt x="192134" y="65719"/>
                  </a:cubicBezTo>
                  <a:lnTo>
                    <a:pt x="315959" y="65719"/>
                  </a:lnTo>
                  <a:cubicBezTo>
                    <a:pt x="315959" y="65719"/>
                    <a:pt x="201088" y="176393"/>
                    <a:pt x="253284" y="399933"/>
                  </a:cubicBezTo>
                  <a:cubicBezTo>
                    <a:pt x="291384" y="560706"/>
                    <a:pt x="431593" y="685000"/>
                    <a:pt x="514555" y="788055"/>
                  </a:cubicBezTo>
                  <a:cubicBezTo>
                    <a:pt x="590755" y="883300"/>
                    <a:pt x="646762" y="960067"/>
                    <a:pt x="630379" y="1090648"/>
                  </a:cubicBezTo>
                  <a:cubicBezTo>
                    <a:pt x="617787" y="1197243"/>
                    <a:pt x="543747" y="1286497"/>
                    <a:pt x="441308" y="1318569"/>
                  </a:cubicBezTo>
                  <a:cubicBezTo>
                    <a:pt x="416924" y="1327045"/>
                    <a:pt x="431116" y="1342189"/>
                    <a:pt x="439308" y="1345904"/>
                  </a:cubicBezTo>
                  <a:cubicBezTo>
                    <a:pt x="466410" y="1358976"/>
                    <a:pt x="495298" y="1367963"/>
                    <a:pt x="525033" y="1372572"/>
                  </a:cubicBezTo>
                  <a:cubicBezTo>
                    <a:pt x="563133" y="1370287"/>
                    <a:pt x="928226" y="1295043"/>
                    <a:pt x="942895" y="970830"/>
                  </a:cubicBezTo>
                  <a:cubicBezTo>
                    <a:pt x="957563" y="646617"/>
                    <a:pt x="570181" y="531371"/>
                    <a:pt x="554655" y="267066"/>
                  </a:cubicBezTo>
                  <a:cubicBezTo>
                    <a:pt x="551688" y="169328"/>
                    <a:pt x="593838" y="75655"/>
                    <a:pt x="668955" y="13049"/>
                  </a:cubicBezTo>
                  <a:cubicBezTo>
                    <a:pt x="674194" y="8858"/>
                    <a:pt x="677623" y="0"/>
                    <a:pt x="664384" y="0"/>
                  </a:cubicBezTo>
                  <a:moveTo>
                    <a:pt x="918701" y="380979"/>
                  </a:moveTo>
                  <a:cubicBezTo>
                    <a:pt x="901792" y="360499"/>
                    <a:pt x="883288" y="341390"/>
                    <a:pt x="863361" y="323832"/>
                  </a:cubicBezTo>
                  <a:cubicBezTo>
                    <a:pt x="828785" y="293068"/>
                    <a:pt x="777636" y="234683"/>
                    <a:pt x="798591" y="156487"/>
                  </a:cubicBezTo>
                  <a:cubicBezTo>
                    <a:pt x="820308" y="75624"/>
                    <a:pt x="881458" y="74100"/>
                    <a:pt x="887173" y="74100"/>
                  </a:cubicBezTo>
                  <a:cubicBezTo>
                    <a:pt x="892888" y="74100"/>
                    <a:pt x="918701" y="73338"/>
                    <a:pt x="918701" y="97150"/>
                  </a:cubicBezTo>
                  <a:close/>
                  <a:moveTo>
                    <a:pt x="1027477" y="59052"/>
                  </a:moveTo>
                  <a:lnTo>
                    <a:pt x="1027477" y="1905"/>
                  </a:lnTo>
                  <a:lnTo>
                    <a:pt x="926702" y="1905"/>
                  </a:lnTo>
                  <a:cubicBezTo>
                    <a:pt x="878610" y="1540"/>
                    <a:pt x="831531" y="15716"/>
                    <a:pt x="791638" y="42574"/>
                  </a:cubicBezTo>
                  <a:cubicBezTo>
                    <a:pt x="752966" y="69624"/>
                    <a:pt x="717723" y="132581"/>
                    <a:pt x="717723" y="187823"/>
                  </a:cubicBezTo>
                  <a:cubicBezTo>
                    <a:pt x="717723" y="281639"/>
                    <a:pt x="763825" y="336881"/>
                    <a:pt x="808306" y="379931"/>
                  </a:cubicBezTo>
                  <a:cubicBezTo>
                    <a:pt x="877363" y="446603"/>
                    <a:pt x="931274" y="500321"/>
                    <a:pt x="975851" y="564230"/>
                  </a:cubicBezTo>
                  <a:cubicBezTo>
                    <a:pt x="986614" y="578993"/>
                    <a:pt x="994330" y="568516"/>
                    <a:pt x="993663" y="560515"/>
                  </a:cubicBezTo>
                  <a:lnTo>
                    <a:pt x="993663" y="92768"/>
                  </a:lnTo>
                  <a:cubicBezTo>
                    <a:pt x="993663" y="83244"/>
                    <a:pt x="991948" y="64957"/>
                    <a:pt x="1020904" y="64957"/>
                  </a:cubicBezTo>
                  <a:cubicBezTo>
                    <a:pt x="1023815" y="65413"/>
                    <a:pt x="1026544" y="63424"/>
                    <a:pt x="1027001" y="60514"/>
                  </a:cubicBezTo>
                  <a:cubicBezTo>
                    <a:pt x="1027086" y="59966"/>
                    <a:pt x="1027086" y="59409"/>
                    <a:pt x="1027001" y="58861"/>
                  </a:cubicBezTo>
                </a:path>
              </a:pathLst>
            </a:custGeom>
            <a:solidFill>
              <a:srgbClr val="BB93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0D985E8-70B4-CAEF-0A08-00558E6E1D0E}"/>
                </a:ext>
              </a:extLst>
            </p:cNvPr>
            <p:cNvSpPr/>
            <p:nvPr/>
          </p:nvSpPr>
          <p:spPr>
            <a:xfrm>
              <a:off x="8890455" y="5185637"/>
              <a:ext cx="1438370" cy="147351"/>
            </a:xfrm>
            <a:custGeom>
              <a:avLst/>
              <a:gdLst>
                <a:gd name="connsiteX0" fmla="*/ 1310069 w 1438370"/>
                <a:gd name="connsiteY0" fmla="*/ 1051 h 147351"/>
                <a:gd name="connsiteX1" fmla="*/ 1364933 w 1438370"/>
                <a:gd name="connsiteY1" fmla="*/ 92676 h 147351"/>
                <a:gd name="connsiteX2" fmla="*/ 1364933 w 1438370"/>
                <a:gd name="connsiteY2" fmla="*/ 146013 h 147351"/>
                <a:gd name="connsiteX3" fmla="*/ 1383316 w 1438370"/>
                <a:gd name="connsiteY3" fmla="*/ 146013 h 147351"/>
                <a:gd name="connsiteX4" fmla="*/ 1383316 w 1438370"/>
                <a:gd name="connsiteY4" fmla="*/ 93153 h 147351"/>
                <a:gd name="connsiteX5" fmla="*/ 1438371 w 1438370"/>
                <a:gd name="connsiteY5" fmla="*/ 1146 h 147351"/>
                <a:gd name="connsiteX6" fmla="*/ 1418368 w 1438370"/>
                <a:gd name="connsiteY6" fmla="*/ 1146 h 147351"/>
                <a:gd name="connsiteX7" fmla="*/ 1374077 w 1438370"/>
                <a:gd name="connsiteY7" fmla="*/ 76675 h 147351"/>
                <a:gd name="connsiteX8" fmla="*/ 1330262 w 1438370"/>
                <a:gd name="connsiteY8" fmla="*/ 1146 h 147351"/>
                <a:gd name="connsiteX9" fmla="*/ 1281494 w 1438370"/>
                <a:gd name="connsiteY9" fmla="*/ 1051 h 147351"/>
                <a:gd name="connsiteX10" fmla="*/ 1162622 w 1438370"/>
                <a:gd name="connsiteY10" fmla="*/ 1051 h 147351"/>
                <a:gd name="connsiteX11" fmla="*/ 1162622 w 1438370"/>
                <a:gd name="connsiteY11" fmla="*/ 17338 h 147351"/>
                <a:gd name="connsiteX12" fmla="*/ 1212628 w 1438370"/>
                <a:gd name="connsiteY12" fmla="*/ 17338 h 147351"/>
                <a:gd name="connsiteX13" fmla="*/ 1212628 w 1438370"/>
                <a:gd name="connsiteY13" fmla="*/ 146013 h 147351"/>
                <a:gd name="connsiteX14" fmla="*/ 1231012 w 1438370"/>
                <a:gd name="connsiteY14" fmla="*/ 146013 h 147351"/>
                <a:gd name="connsiteX15" fmla="*/ 1231012 w 1438370"/>
                <a:gd name="connsiteY15" fmla="*/ 17433 h 147351"/>
                <a:gd name="connsiteX16" fmla="*/ 1281494 w 1438370"/>
                <a:gd name="connsiteY16" fmla="*/ 17433 h 147351"/>
                <a:gd name="connsiteX17" fmla="*/ 1112616 w 1438370"/>
                <a:gd name="connsiteY17" fmla="*/ 1051 h 147351"/>
                <a:gd name="connsiteX18" fmla="*/ 1094233 w 1438370"/>
                <a:gd name="connsiteY18" fmla="*/ 1051 h 147351"/>
                <a:gd name="connsiteX19" fmla="*/ 1094233 w 1438370"/>
                <a:gd name="connsiteY19" fmla="*/ 146013 h 147351"/>
                <a:gd name="connsiteX20" fmla="*/ 1112616 w 1438370"/>
                <a:gd name="connsiteY20" fmla="*/ 146013 h 147351"/>
                <a:gd name="connsiteX21" fmla="*/ 1033844 w 1438370"/>
                <a:gd name="connsiteY21" fmla="*/ 16576 h 147351"/>
                <a:gd name="connsiteX22" fmla="*/ 965550 w 1438370"/>
                <a:gd name="connsiteY22" fmla="*/ 2765 h 147351"/>
                <a:gd name="connsiteX23" fmla="*/ 948976 w 1438370"/>
                <a:gd name="connsiteY23" fmla="*/ 11051 h 147351"/>
                <a:gd name="connsiteX24" fmla="*/ 938213 w 1438370"/>
                <a:gd name="connsiteY24" fmla="*/ 24481 h 147351"/>
                <a:gd name="connsiteX25" fmla="*/ 934308 w 1438370"/>
                <a:gd name="connsiteY25" fmla="*/ 42863 h 147351"/>
                <a:gd name="connsiteX26" fmla="*/ 937165 w 1438370"/>
                <a:gd name="connsiteY26" fmla="*/ 57531 h 147351"/>
                <a:gd name="connsiteX27" fmla="*/ 945643 w 1438370"/>
                <a:gd name="connsiteY27" fmla="*/ 68008 h 147351"/>
                <a:gd name="connsiteX28" fmla="*/ 959644 w 1438370"/>
                <a:gd name="connsiteY28" fmla="*/ 75342 h 147351"/>
                <a:gd name="connsiteX29" fmla="*/ 978694 w 1438370"/>
                <a:gd name="connsiteY29" fmla="*/ 81056 h 147351"/>
                <a:gd name="connsiteX30" fmla="*/ 996601 w 1438370"/>
                <a:gd name="connsiteY30" fmla="*/ 85819 h 147351"/>
                <a:gd name="connsiteX31" fmla="*/ 1009746 w 1438370"/>
                <a:gd name="connsiteY31" fmla="*/ 91248 h 147351"/>
                <a:gd name="connsiteX32" fmla="*/ 1017747 w 1438370"/>
                <a:gd name="connsiteY32" fmla="*/ 98486 h 147351"/>
                <a:gd name="connsiteX33" fmla="*/ 1020509 w 1438370"/>
                <a:gd name="connsiteY33" fmla="*/ 108773 h 147351"/>
                <a:gd name="connsiteX34" fmla="*/ 1011937 w 1438370"/>
                <a:gd name="connsiteY34" fmla="*/ 125345 h 147351"/>
                <a:gd name="connsiteX35" fmla="*/ 987838 w 1438370"/>
                <a:gd name="connsiteY35" fmla="*/ 130774 h 147351"/>
                <a:gd name="connsiteX36" fmla="*/ 971836 w 1438370"/>
                <a:gd name="connsiteY36" fmla="*/ 129060 h 147351"/>
                <a:gd name="connsiteX37" fmla="*/ 957549 w 1438370"/>
                <a:gd name="connsiteY37" fmla="*/ 124583 h 147351"/>
                <a:gd name="connsiteX38" fmla="*/ 945738 w 1438370"/>
                <a:gd name="connsiteY38" fmla="*/ 118392 h 147351"/>
                <a:gd name="connsiteX39" fmla="*/ 937261 w 1438370"/>
                <a:gd name="connsiteY39" fmla="*/ 111439 h 147351"/>
                <a:gd name="connsiteX40" fmla="*/ 929069 w 1438370"/>
                <a:gd name="connsiteY40" fmla="*/ 126964 h 147351"/>
                <a:gd name="connsiteX41" fmla="*/ 956311 w 1438370"/>
                <a:gd name="connsiteY41" fmla="*/ 142108 h 147351"/>
                <a:gd name="connsiteX42" fmla="*/ 988029 w 1438370"/>
                <a:gd name="connsiteY42" fmla="*/ 147347 h 147351"/>
                <a:gd name="connsiteX43" fmla="*/ 1008889 w 1438370"/>
                <a:gd name="connsiteY43" fmla="*/ 144965 h 147351"/>
                <a:gd name="connsiteX44" fmla="*/ 1025462 w 1438370"/>
                <a:gd name="connsiteY44" fmla="*/ 137632 h 147351"/>
                <a:gd name="connsiteX45" fmla="*/ 1036607 w 1438370"/>
                <a:gd name="connsiteY45" fmla="*/ 124964 h 147351"/>
                <a:gd name="connsiteX46" fmla="*/ 1040702 w 1438370"/>
                <a:gd name="connsiteY46" fmla="*/ 106963 h 147351"/>
                <a:gd name="connsiteX47" fmla="*/ 1037368 w 1438370"/>
                <a:gd name="connsiteY47" fmla="*/ 90390 h 147351"/>
                <a:gd name="connsiteX48" fmla="*/ 1027843 w 1438370"/>
                <a:gd name="connsiteY48" fmla="*/ 78961 h 147351"/>
                <a:gd name="connsiteX49" fmla="*/ 1012318 w 1438370"/>
                <a:gd name="connsiteY49" fmla="*/ 71151 h 147351"/>
                <a:gd name="connsiteX50" fmla="*/ 992029 w 1438370"/>
                <a:gd name="connsiteY50" fmla="*/ 65531 h 147351"/>
                <a:gd name="connsiteX51" fmla="*/ 975075 w 1438370"/>
                <a:gd name="connsiteY51" fmla="*/ 61246 h 147351"/>
                <a:gd name="connsiteX52" fmla="*/ 963169 w 1438370"/>
                <a:gd name="connsiteY52" fmla="*/ 56483 h 147351"/>
                <a:gd name="connsiteX53" fmla="*/ 956120 w 1438370"/>
                <a:gd name="connsiteY53" fmla="*/ 49816 h 147351"/>
                <a:gd name="connsiteX54" fmla="*/ 953834 w 1438370"/>
                <a:gd name="connsiteY54" fmla="*/ 40292 h 147351"/>
                <a:gd name="connsiteX55" fmla="*/ 961740 w 1438370"/>
                <a:gd name="connsiteY55" fmla="*/ 22957 h 147351"/>
                <a:gd name="connsiteX56" fmla="*/ 986505 w 1438370"/>
                <a:gd name="connsiteY56" fmla="*/ 16671 h 147351"/>
                <a:gd name="connsiteX57" fmla="*/ 999078 w 1438370"/>
                <a:gd name="connsiteY57" fmla="*/ 18004 h 147351"/>
                <a:gd name="connsiteX58" fmla="*/ 1010127 w 1438370"/>
                <a:gd name="connsiteY58" fmla="*/ 21433 h 147351"/>
                <a:gd name="connsiteX59" fmla="*/ 1019652 w 1438370"/>
                <a:gd name="connsiteY59" fmla="*/ 26195 h 147351"/>
                <a:gd name="connsiteX60" fmla="*/ 1026129 w 1438370"/>
                <a:gd name="connsiteY60" fmla="*/ 31719 h 147351"/>
                <a:gd name="connsiteX61" fmla="*/ 794862 w 1438370"/>
                <a:gd name="connsiteY61" fmla="*/ 17338 h 147351"/>
                <a:gd name="connsiteX62" fmla="*/ 837534 w 1438370"/>
                <a:gd name="connsiteY62" fmla="*/ 17338 h 147351"/>
                <a:gd name="connsiteX63" fmla="*/ 847630 w 1438370"/>
                <a:gd name="connsiteY63" fmla="*/ 19719 h 147351"/>
                <a:gd name="connsiteX64" fmla="*/ 855917 w 1438370"/>
                <a:gd name="connsiteY64" fmla="*/ 26291 h 147351"/>
                <a:gd name="connsiteX65" fmla="*/ 861632 w 1438370"/>
                <a:gd name="connsiteY65" fmla="*/ 35815 h 147351"/>
                <a:gd name="connsiteX66" fmla="*/ 863823 w 1438370"/>
                <a:gd name="connsiteY66" fmla="*/ 47340 h 147351"/>
                <a:gd name="connsiteX67" fmla="*/ 862013 w 1438370"/>
                <a:gd name="connsiteY67" fmla="*/ 58769 h 147351"/>
                <a:gd name="connsiteX68" fmla="*/ 856870 w 1438370"/>
                <a:gd name="connsiteY68" fmla="*/ 68294 h 147351"/>
                <a:gd name="connsiteX69" fmla="*/ 849059 w 1438370"/>
                <a:gd name="connsiteY69" fmla="*/ 74961 h 147351"/>
                <a:gd name="connsiteX70" fmla="*/ 838677 w 1438370"/>
                <a:gd name="connsiteY70" fmla="*/ 77342 h 147351"/>
                <a:gd name="connsiteX71" fmla="*/ 795719 w 1438370"/>
                <a:gd name="connsiteY71" fmla="*/ 77342 h 147351"/>
                <a:gd name="connsiteX72" fmla="*/ 794862 w 1438370"/>
                <a:gd name="connsiteY72" fmla="*/ 145918 h 147351"/>
                <a:gd name="connsiteX73" fmla="*/ 794862 w 1438370"/>
                <a:gd name="connsiteY73" fmla="*/ 93914 h 147351"/>
                <a:gd name="connsiteX74" fmla="*/ 832962 w 1438370"/>
                <a:gd name="connsiteY74" fmla="*/ 93914 h 147351"/>
                <a:gd name="connsiteX75" fmla="*/ 866014 w 1438370"/>
                <a:gd name="connsiteY75" fmla="*/ 145918 h 147351"/>
                <a:gd name="connsiteX76" fmla="*/ 886778 w 1438370"/>
                <a:gd name="connsiteY76" fmla="*/ 145918 h 147351"/>
                <a:gd name="connsiteX77" fmla="*/ 852869 w 1438370"/>
                <a:gd name="connsiteY77" fmla="*/ 90390 h 147351"/>
                <a:gd name="connsiteX78" fmla="*/ 865347 w 1438370"/>
                <a:gd name="connsiteY78" fmla="*/ 84485 h 147351"/>
                <a:gd name="connsiteX79" fmla="*/ 874872 w 1438370"/>
                <a:gd name="connsiteY79" fmla="*/ 74961 h 147351"/>
                <a:gd name="connsiteX80" fmla="*/ 880968 w 1438370"/>
                <a:gd name="connsiteY80" fmla="*/ 62198 h 147351"/>
                <a:gd name="connsiteX81" fmla="*/ 883159 w 1438370"/>
                <a:gd name="connsiteY81" fmla="*/ 47626 h 147351"/>
                <a:gd name="connsiteX82" fmla="*/ 879920 w 1438370"/>
                <a:gd name="connsiteY82" fmla="*/ 30862 h 147351"/>
                <a:gd name="connsiteX83" fmla="*/ 870395 w 1438370"/>
                <a:gd name="connsiteY83" fmla="*/ 15909 h 147351"/>
                <a:gd name="connsiteX84" fmla="*/ 856584 w 1438370"/>
                <a:gd name="connsiteY84" fmla="*/ 5337 h 147351"/>
                <a:gd name="connsiteX85" fmla="*/ 838867 w 1438370"/>
                <a:gd name="connsiteY85" fmla="*/ 1336 h 147351"/>
                <a:gd name="connsiteX86" fmla="*/ 776669 w 1438370"/>
                <a:gd name="connsiteY86" fmla="*/ 1336 h 147351"/>
                <a:gd name="connsiteX87" fmla="*/ 776669 w 1438370"/>
                <a:gd name="connsiteY87" fmla="*/ 146013 h 147351"/>
                <a:gd name="connsiteX88" fmla="*/ 641700 w 1438370"/>
                <a:gd name="connsiteY88" fmla="*/ 129631 h 147351"/>
                <a:gd name="connsiteX89" fmla="*/ 641700 w 1438370"/>
                <a:gd name="connsiteY89" fmla="*/ 79342 h 147351"/>
                <a:gd name="connsiteX90" fmla="*/ 709994 w 1438370"/>
                <a:gd name="connsiteY90" fmla="*/ 79342 h 147351"/>
                <a:gd name="connsiteX91" fmla="*/ 709994 w 1438370"/>
                <a:gd name="connsiteY91" fmla="*/ 64008 h 147351"/>
                <a:gd name="connsiteX92" fmla="*/ 641986 w 1438370"/>
                <a:gd name="connsiteY92" fmla="*/ 64008 h 147351"/>
                <a:gd name="connsiteX93" fmla="*/ 641986 w 1438370"/>
                <a:gd name="connsiteY93" fmla="*/ 17052 h 147351"/>
                <a:gd name="connsiteX94" fmla="*/ 720186 w 1438370"/>
                <a:gd name="connsiteY94" fmla="*/ 17052 h 147351"/>
                <a:gd name="connsiteX95" fmla="*/ 720186 w 1438370"/>
                <a:gd name="connsiteY95" fmla="*/ 765 h 147351"/>
                <a:gd name="connsiteX96" fmla="*/ 623698 w 1438370"/>
                <a:gd name="connsiteY96" fmla="*/ 765 h 147351"/>
                <a:gd name="connsiteX97" fmla="*/ 623698 w 1438370"/>
                <a:gd name="connsiteY97" fmla="*/ 146013 h 147351"/>
                <a:gd name="connsiteX98" fmla="*/ 722091 w 1438370"/>
                <a:gd name="connsiteY98" fmla="*/ 146013 h 147351"/>
                <a:gd name="connsiteX99" fmla="*/ 722091 w 1438370"/>
                <a:gd name="connsiteY99" fmla="*/ 129727 h 147351"/>
                <a:gd name="connsiteX100" fmla="*/ 439675 w 1438370"/>
                <a:gd name="connsiteY100" fmla="*/ 1051 h 147351"/>
                <a:gd name="connsiteX101" fmla="*/ 499396 w 1438370"/>
                <a:gd name="connsiteY101" fmla="*/ 146013 h 147351"/>
                <a:gd name="connsiteX102" fmla="*/ 515303 w 1438370"/>
                <a:gd name="connsiteY102" fmla="*/ 146013 h 147351"/>
                <a:gd name="connsiteX103" fmla="*/ 574453 w 1438370"/>
                <a:gd name="connsiteY103" fmla="*/ 1146 h 147351"/>
                <a:gd name="connsiteX104" fmla="*/ 555403 w 1438370"/>
                <a:gd name="connsiteY104" fmla="*/ 1146 h 147351"/>
                <a:gd name="connsiteX105" fmla="*/ 507778 w 1438370"/>
                <a:gd name="connsiteY105" fmla="*/ 122964 h 147351"/>
                <a:gd name="connsiteX106" fmla="*/ 460153 w 1438370"/>
                <a:gd name="connsiteY106" fmla="*/ 1146 h 147351"/>
                <a:gd name="connsiteX107" fmla="*/ 390526 w 1438370"/>
                <a:gd name="connsiteY107" fmla="*/ 1051 h 147351"/>
                <a:gd name="connsiteX108" fmla="*/ 372238 w 1438370"/>
                <a:gd name="connsiteY108" fmla="*/ 1051 h 147351"/>
                <a:gd name="connsiteX109" fmla="*/ 372238 w 1438370"/>
                <a:gd name="connsiteY109" fmla="*/ 146013 h 147351"/>
                <a:gd name="connsiteX110" fmla="*/ 390526 w 1438370"/>
                <a:gd name="connsiteY110" fmla="*/ 146013 h 147351"/>
                <a:gd name="connsiteX111" fmla="*/ 292704 w 1438370"/>
                <a:gd name="connsiteY111" fmla="*/ 146013 h 147351"/>
                <a:gd name="connsiteX112" fmla="*/ 308230 w 1438370"/>
                <a:gd name="connsiteY112" fmla="*/ 146013 h 147351"/>
                <a:gd name="connsiteX113" fmla="*/ 308230 w 1438370"/>
                <a:gd name="connsiteY113" fmla="*/ 1241 h 147351"/>
                <a:gd name="connsiteX114" fmla="*/ 289846 w 1438370"/>
                <a:gd name="connsiteY114" fmla="*/ 1241 h 147351"/>
                <a:gd name="connsiteX115" fmla="*/ 289846 w 1438370"/>
                <a:gd name="connsiteY115" fmla="*/ 113916 h 147351"/>
                <a:gd name="connsiteX116" fmla="*/ 200121 w 1438370"/>
                <a:gd name="connsiteY116" fmla="*/ 1051 h 147351"/>
                <a:gd name="connsiteX117" fmla="*/ 186119 w 1438370"/>
                <a:gd name="connsiteY117" fmla="*/ 1051 h 147351"/>
                <a:gd name="connsiteX118" fmla="*/ 186119 w 1438370"/>
                <a:gd name="connsiteY118" fmla="*/ 146013 h 147351"/>
                <a:gd name="connsiteX119" fmla="*/ 204407 w 1438370"/>
                <a:gd name="connsiteY119" fmla="*/ 146013 h 147351"/>
                <a:gd name="connsiteX120" fmla="*/ 204407 w 1438370"/>
                <a:gd name="connsiteY120" fmla="*/ 35339 h 147351"/>
                <a:gd name="connsiteX121" fmla="*/ 40958 w 1438370"/>
                <a:gd name="connsiteY121" fmla="*/ 125726 h 147351"/>
                <a:gd name="connsiteX122" fmla="*/ 27718 w 1438370"/>
                <a:gd name="connsiteY122" fmla="*/ 113154 h 147351"/>
                <a:gd name="connsiteX123" fmla="*/ 20575 w 1438370"/>
                <a:gd name="connsiteY123" fmla="*/ 95343 h 147351"/>
                <a:gd name="connsiteX124" fmla="*/ 18384 w 1438370"/>
                <a:gd name="connsiteY124" fmla="*/ 74389 h 147351"/>
                <a:gd name="connsiteX125" fmla="*/ 18384 w 1438370"/>
                <a:gd name="connsiteY125" fmla="*/ 1146 h 147351"/>
                <a:gd name="connsiteX126" fmla="*/ 1 w 1438370"/>
                <a:gd name="connsiteY126" fmla="*/ 1146 h 147351"/>
                <a:gd name="connsiteX127" fmla="*/ 1 w 1438370"/>
                <a:gd name="connsiteY127" fmla="*/ 74389 h 147351"/>
                <a:gd name="connsiteX128" fmla="*/ 3239 w 1438370"/>
                <a:gd name="connsiteY128" fmla="*/ 101439 h 147351"/>
                <a:gd name="connsiteX129" fmla="*/ 13621 w 1438370"/>
                <a:gd name="connsiteY129" fmla="*/ 124679 h 147351"/>
                <a:gd name="connsiteX130" fmla="*/ 32671 w 1438370"/>
                <a:gd name="connsiteY130" fmla="*/ 140870 h 147351"/>
                <a:gd name="connsiteX131" fmla="*/ 61818 w 1438370"/>
                <a:gd name="connsiteY131" fmla="*/ 147061 h 147351"/>
                <a:gd name="connsiteX132" fmla="*/ 90393 w 1438370"/>
                <a:gd name="connsiteY132" fmla="*/ 141251 h 147351"/>
                <a:gd name="connsiteX133" fmla="*/ 109443 w 1438370"/>
                <a:gd name="connsiteY133" fmla="*/ 125441 h 147351"/>
                <a:gd name="connsiteX134" fmla="*/ 120111 w 1438370"/>
                <a:gd name="connsiteY134" fmla="*/ 102201 h 147351"/>
                <a:gd name="connsiteX135" fmla="*/ 123445 w 1438370"/>
                <a:gd name="connsiteY135" fmla="*/ 74389 h 147351"/>
                <a:gd name="connsiteX136" fmla="*/ 123445 w 1438370"/>
                <a:gd name="connsiteY136" fmla="*/ 1146 h 147351"/>
                <a:gd name="connsiteX137" fmla="*/ 105157 w 1438370"/>
                <a:gd name="connsiteY137" fmla="*/ 1146 h 147351"/>
                <a:gd name="connsiteX138" fmla="*/ 105157 w 1438370"/>
                <a:gd name="connsiteY138" fmla="*/ 74389 h 147351"/>
                <a:gd name="connsiteX139" fmla="*/ 103061 w 1438370"/>
                <a:gd name="connsiteY139" fmla="*/ 94867 h 147351"/>
                <a:gd name="connsiteX140" fmla="*/ 96013 w 1438370"/>
                <a:gd name="connsiteY140" fmla="*/ 112868 h 147351"/>
                <a:gd name="connsiteX141" fmla="*/ 82678 w 1438370"/>
                <a:gd name="connsiteY141" fmla="*/ 125631 h 147351"/>
                <a:gd name="connsiteX142" fmla="*/ 40958 w 1438370"/>
                <a:gd name="connsiteY142" fmla="*/ 125631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438370" h="147351">
                  <a:moveTo>
                    <a:pt x="1310069" y="1051"/>
                  </a:moveTo>
                  <a:lnTo>
                    <a:pt x="1364933" y="92676"/>
                  </a:lnTo>
                  <a:lnTo>
                    <a:pt x="1364933" y="146013"/>
                  </a:lnTo>
                  <a:lnTo>
                    <a:pt x="1383316" y="146013"/>
                  </a:lnTo>
                  <a:lnTo>
                    <a:pt x="1383316" y="93153"/>
                  </a:lnTo>
                  <a:lnTo>
                    <a:pt x="1438371" y="1146"/>
                  </a:lnTo>
                  <a:lnTo>
                    <a:pt x="1418368" y="1146"/>
                  </a:lnTo>
                  <a:lnTo>
                    <a:pt x="1374077" y="76675"/>
                  </a:lnTo>
                  <a:lnTo>
                    <a:pt x="1330262" y="1146"/>
                  </a:lnTo>
                  <a:close/>
                  <a:moveTo>
                    <a:pt x="1281494" y="1051"/>
                  </a:moveTo>
                  <a:lnTo>
                    <a:pt x="1162622" y="1051"/>
                  </a:lnTo>
                  <a:lnTo>
                    <a:pt x="1162622" y="17338"/>
                  </a:lnTo>
                  <a:lnTo>
                    <a:pt x="1212628" y="17338"/>
                  </a:lnTo>
                  <a:lnTo>
                    <a:pt x="1212628" y="146013"/>
                  </a:lnTo>
                  <a:lnTo>
                    <a:pt x="1231012" y="146013"/>
                  </a:lnTo>
                  <a:lnTo>
                    <a:pt x="1231012" y="17433"/>
                  </a:lnTo>
                  <a:lnTo>
                    <a:pt x="1281494" y="17433"/>
                  </a:lnTo>
                  <a:close/>
                  <a:moveTo>
                    <a:pt x="1112616" y="1051"/>
                  </a:moveTo>
                  <a:lnTo>
                    <a:pt x="1094233" y="1051"/>
                  </a:lnTo>
                  <a:lnTo>
                    <a:pt x="1094233" y="146013"/>
                  </a:lnTo>
                  <a:lnTo>
                    <a:pt x="1112616" y="146013"/>
                  </a:lnTo>
                  <a:close/>
                  <a:moveTo>
                    <a:pt x="1033844" y="16576"/>
                  </a:moveTo>
                  <a:cubicBezTo>
                    <a:pt x="1014566" y="1384"/>
                    <a:pt x="989216" y="-3742"/>
                    <a:pt x="965550" y="2765"/>
                  </a:cubicBezTo>
                  <a:cubicBezTo>
                    <a:pt x="959543" y="4434"/>
                    <a:pt x="953915" y="7247"/>
                    <a:pt x="948976" y="11051"/>
                  </a:cubicBezTo>
                  <a:cubicBezTo>
                    <a:pt x="944450" y="14688"/>
                    <a:pt x="940776" y="19272"/>
                    <a:pt x="938213" y="24481"/>
                  </a:cubicBezTo>
                  <a:cubicBezTo>
                    <a:pt x="935487" y="30217"/>
                    <a:pt x="934150" y="36514"/>
                    <a:pt x="934308" y="42863"/>
                  </a:cubicBezTo>
                  <a:cubicBezTo>
                    <a:pt x="934164" y="47903"/>
                    <a:pt x="935140" y="52913"/>
                    <a:pt x="937165" y="57531"/>
                  </a:cubicBezTo>
                  <a:cubicBezTo>
                    <a:pt x="939115" y="61649"/>
                    <a:pt x="942022" y="65241"/>
                    <a:pt x="945643" y="68008"/>
                  </a:cubicBezTo>
                  <a:cubicBezTo>
                    <a:pt x="949921" y="71132"/>
                    <a:pt x="954640" y="73603"/>
                    <a:pt x="959644" y="75342"/>
                  </a:cubicBezTo>
                  <a:cubicBezTo>
                    <a:pt x="965893" y="77571"/>
                    <a:pt x="972251" y="79478"/>
                    <a:pt x="978694" y="81056"/>
                  </a:cubicBezTo>
                  <a:cubicBezTo>
                    <a:pt x="985362" y="82676"/>
                    <a:pt x="991363" y="84295"/>
                    <a:pt x="996601" y="85819"/>
                  </a:cubicBezTo>
                  <a:cubicBezTo>
                    <a:pt x="1001172" y="87131"/>
                    <a:pt x="1005581" y="88952"/>
                    <a:pt x="1009746" y="91248"/>
                  </a:cubicBezTo>
                  <a:cubicBezTo>
                    <a:pt x="1012952" y="92987"/>
                    <a:pt x="1015696" y="95469"/>
                    <a:pt x="1017747" y="98486"/>
                  </a:cubicBezTo>
                  <a:cubicBezTo>
                    <a:pt x="1019707" y="101548"/>
                    <a:pt x="1020672" y="105141"/>
                    <a:pt x="1020509" y="108773"/>
                  </a:cubicBezTo>
                  <a:cubicBezTo>
                    <a:pt x="1020856" y="115440"/>
                    <a:pt x="1017578" y="121775"/>
                    <a:pt x="1011937" y="125345"/>
                  </a:cubicBezTo>
                  <a:cubicBezTo>
                    <a:pt x="1004568" y="129369"/>
                    <a:pt x="996220" y="131250"/>
                    <a:pt x="987838" y="130774"/>
                  </a:cubicBezTo>
                  <a:cubicBezTo>
                    <a:pt x="982458" y="130790"/>
                    <a:pt x="977092" y="130215"/>
                    <a:pt x="971836" y="129060"/>
                  </a:cubicBezTo>
                  <a:cubicBezTo>
                    <a:pt x="966961" y="127955"/>
                    <a:pt x="962183" y="126458"/>
                    <a:pt x="957549" y="124583"/>
                  </a:cubicBezTo>
                  <a:cubicBezTo>
                    <a:pt x="953430" y="122887"/>
                    <a:pt x="949476" y="120815"/>
                    <a:pt x="945738" y="118392"/>
                  </a:cubicBezTo>
                  <a:cubicBezTo>
                    <a:pt x="942670" y="116386"/>
                    <a:pt x="939828" y="114055"/>
                    <a:pt x="937261" y="111439"/>
                  </a:cubicBezTo>
                  <a:lnTo>
                    <a:pt x="929069" y="126964"/>
                  </a:lnTo>
                  <a:cubicBezTo>
                    <a:pt x="937176" y="133593"/>
                    <a:pt x="946402" y="138721"/>
                    <a:pt x="956311" y="142108"/>
                  </a:cubicBezTo>
                  <a:cubicBezTo>
                    <a:pt x="966507" y="145650"/>
                    <a:pt x="977235" y="147421"/>
                    <a:pt x="988029" y="147347"/>
                  </a:cubicBezTo>
                  <a:cubicBezTo>
                    <a:pt x="995054" y="147420"/>
                    <a:pt x="1002061" y="146620"/>
                    <a:pt x="1008889" y="144965"/>
                  </a:cubicBezTo>
                  <a:cubicBezTo>
                    <a:pt x="1014837" y="143620"/>
                    <a:pt x="1020466" y="141129"/>
                    <a:pt x="1025462" y="137632"/>
                  </a:cubicBezTo>
                  <a:cubicBezTo>
                    <a:pt x="1030135" y="134360"/>
                    <a:pt x="1033957" y="130016"/>
                    <a:pt x="1036607" y="124964"/>
                  </a:cubicBezTo>
                  <a:cubicBezTo>
                    <a:pt x="1039473" y="119407"/>
                    <a:pt x="1040882" y="113213"/>
                    <a:pt x="1040702" y="106963"/>
                  </a:cubicBezTo>
                  <a:cubicBezTo>
                    <a:pt x="1040866" y="101257"/>
                    <a:pt x="1039726" y="95589"/>
                    <a:pt x="1037368" y="90390"/>
                  </a:cubicBezTo>
                  <a:cubicBezTo>
                    <a:pt x="1035132" y="85887"/>
                    <a:pt x="1031870" y="81972"/>
                    <a:pt x="1027843" y="78961"/>
                  </a:cubicBezTo>
                  <a:cubicBezTo>
                    <a:pt x="1023059" y="75645"/>
                    <a:pt x="1017832" y="73016"/>
                    <a:pt x="1012318" y="71151"/>
                  </a:cubicBezTo>
                  <a:cubicBezTo>
                    <a:pt x="1005670" y="68886"/>
                    <a:pt x="998895" y="67009"/>
                    <a:pt x="992029" y="65531"/>
                  </a:cubicBezTo>
                  <a:cubicBezTo>
                    <a:pt x="985457" y="64008"/>
                    <a:pt x="979837" y="62579"/>
                    <a:pt x="975075" y="61246"/>
                  </a:cubicBezTo>
                  <a:cubicBezTo>
                    <a:pt x="970926" y="60152"/>
                    <a:pt x="966927" y="58552"/>
                    <a:pt x="963169" y="56483"/>
                  </a:cubicBezTo>
                  <a:cubicBezTo>
                    <a:pt x="960265" y="54932"/>
                    <a:pt x="957830" y="52630"/>
                    <a:pt x="956120" y="49816"/>
                  </a:cubicBezTo>
                  <a:cubicBezTo>
                    <a:pt x="954541" y="46895"/>
                    <a:pt x="953753" y="43611"/>
                    <a:pt x="953834" y="40292"/>
                  </a:cubicBezTo>
                  <a:cubicBezTo>
                    <a:pt x="953554" y="33583"/>
                    <a:pt x="956491" y="27144"/>
                    <a:pt x="961740" y="22957"/>
                  </a:cubicBezTo>
                  <a:cubicBezTo>
                    <a:pt x="969068" y="18171"/>
                    <a:pt x="977781" y="15960"/>
                    <a:pt x="986505" y="16671"/>
                  </a:cubicBezTo>
                  <a:cubicBezTo>
                    <a:pt x="990733" y="16627"/>
                    <a:pt x="994953" y="17075"/>
                    <a:pt x="999078" y="18004"/>
                  </a:cubicBezTo>
                  <a:cubicBezTo>
                    <a:pt x="1002863" y="18789"/>
                    <a:pt x="1006563" y="19938"/>
                    <a:pt x="1010127" y="21433"/>
                  </a:cubicBezTo>
                  <a:cubicBezTo>
                    <a:pt x="1013428" y="22755"/>
                    <a:pt x="1016614" y="24347"/>
                    <a:pt x="1019652" y="26195"/>
                  </a:cubicBezTo>
                  <a:cubicBezTo>
                    <a:pt x="1022047" y="27741"/>
                    <a:pt x="1024225" y="29599"/>
                    <a:pt x="1026129" y="31719"/>
                  </a:cubicBezTo>
                  <a:close/>
                  <a:moveTo>
                    <a:pt x="794862" y="17338"/>
                  </a:moveTo>
                  <a:lnTo>
                    <a:pt x="837534" y="17338"/>
                  </a:lnTo>
                  <a:cubicBezTo>
                    <a:pt x="841035" y="17367"/>
                    <a:pt x="844485" y="18181"/>
                    <a:pt x="847630" y="19719"/>
                  </a:cubicBezTo>
                  <a:cubicBezTo>
                    <a:pt x="850832" y="21290"/>
                    <a:pt x="853658" y="23531"/>
                    <a:pt x="855917" y="26291"/>
                  </a:cubicBezTo>
                  <a:cubicBezTo>
                    <a:pt x="858347" y="29119"/>
                    <a:pt x="860280" y="32340"/>
                    <a:pt x="861632" y="35815"/>
                  </a:cubicBezTo>
                  <a:cubicBezTo>
                    <a:pt x="863088" y="39482"/>
                    <a:pt x="863832" y="43394"/>
                    <a:pt x="863823" y="47340"/>
                  </a:cubicBezTo>
                  <a:cubicBezTo>
                    <a:pt x="863805" y="51219"/>
                    <a:pt x="863195" y="55074"/>
                    <a:pt x="862013" y="58769"/>
                  </a:cubicBezTo>
                  <a:cubicBezTo>
                    <a:pt x="860861" y="62217"/>
                    <a:pt x="859120" y="65439"/>
                    <a:pt x="856870" y="68294"/>
                  </a:cubicBezTo>
                  <a:cubicBezTo>
                    <a:pt x="854757" y="71033"/>
                    <a:pt x="852097" y="73304"/>
                    <a:pt x="849059" y="74961"/>
                  </a:cubicBezTo>
                  <a:cubicBezTo>
                    <a:pt x="845843" y="76586"/>
                    <a:pt x="842280" y="77403"/>
                    <a:pt x="838677" y="77342"/>
                  </a:cubicBezTo>
                  <a:lnTo>
                    <a:pt x="795719" y="77342"/>
                  </a:lnTo>
                  <a:close/>
                  <a:moveTo>
                    <a:pt x="794862" y="145918"/>
                  </a:moveTo>
                  <a:lnTo>
                    <a:pt x="794862" y="93914"/>
                  </a:lnTo>
                  <a:lnTo>
                    <a:pt x="832962" y="93914"/>
                  </a:lnTo>
                  <a:lnTo>
                    <a:pt x="866014" y="145918"/>
                  </a:lnTo>
                  <a:lnTo>
                    <a:pt x="886778" y="145918"/>
                  </a:lnTo>
                  <a:lnTo>
                    <a:pt x="852869" y="90390"/>
                  </a:lnTo>
                  <a:cubicBezTo>
                    <a:pt x="857364" y="89227"/>
                    <a:pt x="861598" y="87224"/>
                    <a:pt x="865347" y="84485"/>
                  </a:cubicBezTo>
                  <a:cubicBezTo>
                    <a:pt x="869047" y="81883"/>
                    <a:pt x="872270" y="78661"/>
                    <a:pt x="874872" y="74961"/>
                  </a:cubicBezTo>
                  <a:cubicBezTo>
                    <a:pt x="877580" y="71064"/>
                    <a:pt x="879639" y="66754"/>
                    <a:pt x="880968" y="62198"/>
                  </a:cubicBezTo>
                  <a:cubicBezTo>
                    <a:pt x="882421" y="57477"/>
                    <a:pt x="883159" y="52565"/>
                    <a:pt x="883159" y="47626"/>
                  </a:cubicBezTo>
                  <a:cubicBezTo>
                    <a:pt x="883126" y="41886"/>
                    <a:pt x="882028" y="36202"/>
                    <a:pt x="879920" y="30862"/>
                  </a:cubicBezTo>
                  <a:cubicBezTo>
                    <a:pt x="877636" y="25363"/>
                    <a:pt x="874413" y="20303"/>
                    <a:pt x="870395" y="15909"/>
                  </a:cubicBezTo>
                  <a:cubicBezTo>
                    <a:pt x="866532" y="11510"/>
                    <a:pt x="861839" y="7918"/>
                    <a:pt x="856584" y="5337"/>
                  </a:cubicBezTo>
                  <a:cubicBezTo>
                    <a:pt x="851068" y="2650"/>
                    <a:pt x="845003" y="1280"/>
                    <a:pt x="838867" y="1336"/>
                  </a:cubicBezTo>
                  <a:lnTo>
                    <a:pt x="776669" y="1336"/>
                  </a:lnTo>
                  <a:lnTo>
                    <a:pt x="776669" y="146013"/>
                  </a:lnTo>
                  <a:close/>
                  <a:moveTo>
                    <a:pt x="641700" y="129631"/>
                  </a:moveTo>
                  <a:lnTo>
                    <a:pt x="641700" y="79342"/>
                  </a:lnTo>
                  <a:lnTo>
                    <a:pt x="709994" y="79342"/>
                  </a:lnTo>
                  <a:lnTo>
                    <a:pt x="709994" y="64008"/>
                  </a:lnTo>
                  <a:lnTo>
                    <a:pt x="641986" y="64008"/>
                  </a:lnTo>
                  <a:lnTo>
                    <a:pt x="641986" y="17052"/>
                  </a:lnTo>
                  <a:lnTo>
                    <a:pt x="720186" y="17052"/>
                  </a:lnTo>
                  <a:lnTo>
                    <a:pt x="720186" y="765"/>
                  </a:lnTo>
                  <a:lnTo>
                    <a:pt x="623698" y="765"/>
                  </a:lnTo>
                  <a:lnTo>
                    <a:pt x="623698" y="146013"/>
                  </a:lnTo>
                  <a:lnTo>
                    <a:pt x="722091" y="146013"/>
                  </a:lnTo>
                  <a:lnTo>
                    <a:pt x="722091" y="129727"/>
                  </a:lnTo>
                  <a:close/>
                  <a:moveTo>
                    <a:pt x="439675" y="1051"/>
                  </a:moveTo>
                  <a:lnTo>
                    <a:pt x="499396" y="146013"/>
                  </a:lnTo>
                  <a:lnTo>
                    <a:pt x="515303" y="146013"/>
                  </a:lnTo>
                  <a:lnTo>
                    <a:pt x="574453" y="1146"/>
                  </a:lnTo>
                  <a:lnTo>
                    <a:pt x="555403" y="1146"/>
                  </a:lnTo>
                  <a:lnTo>
                    <a:pt x="507778" y="122964"/>
                  </a:lnTo>
                  <a:lnTo>
                    <a:pt x="460153" y="1146"/>
                  </a:lnTo>
                  <a:close/>
                  <a:moveTo>
                    <a:pt x="390526" y="1051"/>
                  </a:moveTo>
                  <a:lnTo>
                    <a:pt x="372238" y="1051"/>
                  </a:lnTo>
                  <a:lnTo>
                    <a:pt x="372238" y="146013"/>
                  </a:lnTo>
                  <a:lnTo>
                    <a:pt x="390526" y="146013"/>
                  </a:lnTo>
                  <a:close/>
                  <a:moveTo>
                    <a:pt x="292704" y="146013"/>
                  </a:moveTo>
                  <a:lnTo>
                    <a:pt x="308230" y="146013"/>
                  </a:lnTo>
                  <a:lnTo>
                    <a:pt x="308230" y="1241"/>
                  </a:lnTo>
                  <a:lnTo>
                    <a:pt x="289846" y="1241"/>
                  </a:lnTo>
                  <a:lnTo>
                    <a:pt x="289846" y="113916"/>
                  </a:lnTo>
                  <a:lnTo>
                    <a:pt x="200121" y="1051"/>
                  </a:lnTo>
                  <a:lnTo>
                    <a:pt x="186119" y="1051"/>
                  </a:lnTo>
                  <a:lnTo>
                    <a:pt x="186119" y="146013"/>
                  </a:lnTo>
                  <a:lnTo>
                    <a:pt x="204407" y="146013"/>
                  </a:lnTo>
                  <a:lnTo>
                    <a:pt x="204407" y="35339"/>
                  </a:lnTo>
                  <a:close/>
                  <a:moveTo>
                    <a:pt x="40958" y="125726"/>
                  </a:moveTo>
                  <a:cubicBezTo>
                    <a:pt x="35611" y="122643"/>
                    <a:pt x="31073" y="118334"/>
                    <a:pt x="27718" y="113154"/>
                  </a:cubicBezTo>
                  <a:cubicBezTo>
                    <a:pt x="24272" y="107701"/>
                    <a:pt x="21851" y="101665"/>
                    <a:pt x="20575" y="95343"/>
                  </a:cubicBezTo>
                  <a:cubicBezTo>
                    <a:pt x="19115" y="88454"/>
                    <a:pt x="18381" y="81431"/>
                    <a:pt x="18384" y="74389"/>
                  </a:cubicBezTo>
                  <a:lnTo>
                    <a:pt x="18384" y="1146"/>
                  </a:lnTo>
                  <a:lnTo>
                    <a:pt x="1" y="1146"/>
                  </a:lnTo>
                  <a:lnTo>
                    <a:pt x="1" y="74389"/>
                  </a:lnTo>
                  <a:cubicBezTo>
                    <a:pt x="-32" y="83505"/>
                    <a:pt x="1056" y="92589"/>
                    <a:pt x="3239" y="101439"/>
                  </a:cubicBezTo>
                  <a:cubicBezTo>
                    <a:pt x="5143" y="109791"/>
                    <a:pt x="8671" y="117688"/>
                    <a:pt x="13621" y="124679"/>
                  </a:cubicBezTo>
                  <a:cubicBezTo>
                    <a:pt x="18531" y="131571"/>
                    <a:pt x="25078" y="137135"/>
                    <a:pt x="32671" y="140870"/>
                  </a:cubicBezTo>
                  <a:cubicBezTo>
                    <a:pt x="41749" y="145243"/>
                    <a:pt x="51746" y="147367"/>
                    <a:pt x="61818" y="147061"/>
                  </a:cubicBezTo>
                  <a:cubicBezTo>
                    <a:pt x="71662" y="147338"/>
                    <a:pt x="81439" y="145351"/>
                    <a:pt x="90393" y="141251"/>
                  </a:cubicBezTo>
                  <a:cubicBezTo>
                    <a:pt x="97907" y="137566"/>
                    <a:pt x="104437" y="132147"/>
                    <a:pt x="109443" y="125441"/>
                  </a:cubicBezTo>
                  <a:cubicBezTo>
                    <a:pt x="114445" y="118443"/>
                    <a:pt x="118065" y="110555"/>
                    <a:pt x="120111" y="102201"/>
                  </a:cubicBezTo>
                  <a:cubicBezTo>
                    <a:pt x="122407" y="93111"/>
                    <a:pt x="123527" y="83764"/>
                    <a:pt x="123445" y="74389"/>
                  </a:cubicBezTo>
                  <a:lnTo>
                    <a:pt x="123445" y="1146"/>
                  </a:lnTo>
                  <a:lnTo>
                    <a:pt x="105157" y="1146"/>
                  </a:lnTo>
                  <a:lnTo>
                    <a:pt x="105157" y="74389"/>
                  </a:lnTo>
                  <a:cubicBezTo>
                    <a:pt x="105132" y="81267"/>
                    <a:pt x="104430" y="88126"/>
                    <a:pt x="103061" y="94867"/>
                  </a:cubicBezTo>
                  <a:cubicBezTo>
                    <a:pt x="101860" y="101256"/>
                    <a:pt x="99469" y="107362"/>
                    <a:pt x="96013" y="112868"/>
                  </a:cubicBezTo>
                  <a:cubicBezTo>
                    <a:pt x="92654" y="118129"/>
                    <a:pt x="88081" y="122506"/>
                    <a:pt x="82678" y="125631"/>
                  </a:cubicBezTo>
                  <a:cubicBezTo>
                    <a:pt x="69511" y="132046"/>
                    <a:pt x="54125" y="132046"/>
                    <a:pt x="40958" y="125631"/>
                  </a:cubicBezTo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2C9088C-1ECA-79F0-B167-932691D1E3B9}"/>
                </a:ext>
              </a:extLst>
            </p:cNvPr>
            <p:cNvSpPr/>
            <p:nvPr/>
          </p:nvSpPr>
          <p:spPr>
            <a:xfrm>
              <a:off x="8800350" y="5454409"/>
              <a:ext cx="1618583" cy="147356"/>
            </a:xfrm>
            <a:custGeom>
              <a:avLst/>
              <a:gdLst>
                <a:gd name="connsiteX0" fmla="*/ 1618298 w 1618583"/>
                <a:gd name="connsiteY0" fmla="*/ 1060 h 147356"/>
                <a:gd name="connsiteX1" fmla="*/ 1600200 w 1618583"/>
                <a:gd name="connsiteY1" fmla="*/ 1060 h 147356"/>
                <a:gd name="connsiteX2" fmla="*/ 1600200 w 1618583"/>
                <a:gd name="connsiteY2" fmla="*/ 145832 h 147356"/>
                <a:gd name="connsiteX3" fmla="*/ 1618583 w 1618583"/>
                <a:gd name="connsiteY3" fmla="*/ 145832 h 147356"/>
                <a:gd name="connsiteX4" fmla="*/ 1520857 w 1618583"/>
                <a:gd name="connsiteY4" fmla="*/ 1060 h 147356"/>
                <a:gd name="connsiteX5" fmla="*/ 1520857 w 1618583"/>
                <a:gd name="connsiteY5" fmla="*/ 63636 h 147356"/>
                <a:gd name="connsiteX6" fmla="*/ 1441132 w 1618583"/>
                <a:gd name="connsiteY6" fmla="*/ 63636 h 147356"/>
                <a:gd name="connsiteX7" fmla="*/ 1441132 w 1618583"/>
                <a:gd name="connsiteY7" fmla="*/ 1060 h 147356"/>
                <a:gd name="connsiteX8" fmla="*/ 1422749 w 1618583"/>
                <a:gd name="connsiteY8" fmla="*/ 1060 h 147356"/>
                <a:gd name="connsiteX9" fmla="*/ 1422749 w 1618583"/>
                <a:gd name="connsiteY9" fmla="*/ 145832 h 147356"/>
                <a:gd name="connsiteX10" fmla="*/ 1441132 w 1618583"/>
                <a:gd name="connsiteY10" fmla="*/ 145832 h 147356"/>
                <a:gd name="connsiteX11" fmla="*/ 1441132 w 1618583"/>
                <a:gd name="connsiteY11" fmla="*/ 79922 h 147356"/>
                <a:gd name="connsiteX12" fmla="*/ 1520857 w 1618583"/>
                <a:gd name="connsiteY12" fmla="*/ 79922 h 147356"/>
                <a:gd name="connsiteX13" fmla="*/ 1520857 w 1618583"/>
                <a:gd name="connsiteY13" fmla="*/ 145832 h 147356"/>
                <a:gd name="connsiteX14" fmla="*/ 1539240 w 1618583"/>
                <a:gd name="connsiteY14" fmla="*/ 145832 h 147356"/>
                <a:gd name="connsiteX15" fmla="*/ 1539240 w 1618583"/>
                <a:gd name="connsiteY15" fmla="*/ 1060 h 147356"/>
                <a:gd name="connsiteX16" fmla="*/ 1370743 w 1618583"/>
                <a:gd name="connsiteY16" fmla="*/ 1060 h 147356"/>
                <a:gd name="connsiteX17" fmla="*/ 1252442 w 1618583"/>
                <a:gd name="connsiteY17" fmla="*/ 1060 h 147356"/>
                <a:gd name="connsiteX18" fmla="*/ 1252442 w 1618583"/>
                <a:gd name="connsiteY18" fmla="*/ 17347 h 147356"/>
                <a:gd name="connsiteX19" fmla="*/ 1302448 w 1618583"/>
                <a:gd name="connsiteY19" fmla="*/ 17347 h 147356"/>
                <a:gd name="connsiteX20" fmla="*/ 1302448 w 1618583"/>
                <a:gd name="connsiteY20" fmla="*/ 145927 h 147356"/>
                <a:gd name="connsiteX21" fmla="*/ 1320737 w 1618583"/>
                <a:gd name="connsiteY21" fmla="*/ 145927 h 147356"/>
                <a:gd name="connsiteX22" fmla="*/ 1320737 w 1618583"/>
                <a:gd name="connsiteY22" fmla="*/ 17252 h 147356"/>
                <a:gd name="connsiteX23" fmla="*/ 1370743 w 1618583"/>
                <a:gd name="connsiteY23" fmla="*/ 17252 h 147356"/>
                <a:gd name="connsiteX24" fmla="*/ 1200150 w 1618583"/>
                <a:gd name="connsiteY24" fmla="*/ 1060 h 147356"/>
                <a:gd name="connsiteX25" fmla="*/ 1182053 w 1618583"/>
                <a:gd name="connsiteY25" fmla="*/ 1060 h 147356"/>
                <a:gd name="connsiteX26" fmla="*/ 1182053 w 1618583"/>
                <a:gd name="connsiteY26" fmla="*/ 145832 h 147356"/>
                <a:gd name="connsiteX27" fmla="*/ 1200150 w 1618583"/>
                <a:gd name="connsiteY27" fmla="*/ 145832 h 147356"/>
                <a:gd name="connsiteX28" fmla="*/ 1120045 w 1618583"/>
                <a:gd name="connsiteY28" fmla="*/ 16489 h 147356"/>
                <a:gd name="connsiteX29" fmla="*/ 1072420 w 1618583"/>
                <a:gd name="connsiteY29" fmla="*/ 12 h 147356"/>
                <a:gd name="connsiteX30" fmla="*/ 1051560 w 1618583"/>
                <a:gd name="connsiteY30" fmla="*/ 2774 h 147356"/>
                <a:gd name="connsiteX31" fmla="*/ 1035082 w 1618583"/>
                <a:gd name="connsiteY31" fmla="*/ 11060 h 147356"/>
                <a:gd name="connsiteX32" fmla="*/ 1024223 w 1618583"/>
                <a:gd name="connsiteY32" fmla="*/ 24490 h 147356"/>
                <a:gd name="connsiteX33" fmla="*/ 1020413 w 1618583"/>
                <a:gd name="connsiteY33" fmla="*/ 42872 h 147356"/>
                <a:gd name="connsiteX34" fmla="*/ 1023176 w 1618583"/>
                <a:gd name="connsiteY34" fmla="*/ 57540 h 147356"/>
                <a:gd name="connsiteX35" fmla="*/ 1031653 w 1618583"/>
                <a:gd name="connsiteY35" fmla="*/ 67922 h 147356"/>
                <a:gd name="connsiteX36" fmla="*/ 1045655 w 1618583"/>
                <a:gd name="connsiteY36" fmla="*/ 75255 h 147356"/>
                <a:gd name="connsiteX37" fmla="*/ 1064705 w 1618583"/>
                <a:gd name="connsiteY37" fmla="*/ 80970 h 147356"/>
                <a:gd name="connsiteX38" fmla="*/ 1082516 w 1618583"/>
                <a:gd name="connsiteY38" fmla="*/ 85828 h 147356"/>
                <a:gd name="connsiteX39" fmla="*/ 1095661 w 1618583"/>
                <a:gd name="connsiteY39" fmla="*/ 91161 h 147356"/>
                <a:gd name="connsiteX40" fmla="*/ 1103757 w 1618583"/>
                <a:gd name="connsiteY40" fmla="*/ 98400 h 147356"/>
                <a:gd name="connsiteX41" fmla="*/ 1106519 w 1618583"/>
                <a:gd name="connsiteY41" fmla="*/ 108782 h 147356"/>
                <a:gd name="connsiteX42" fmla="*/ 1097947 w 1618583"/>
                <a:gd name="connsiteY42" fmla="*/ 125259 h 147356"/>
                <a:gd name="connsiteX43" fmla="*/ 1073849 w 1618583"/>
                <a:gd name="connsiteY43" fmla="*/ 130783 h 147356"/>
                <a:gd name="connsiteX44" fmla="*/ 1057847 w 1618583"/>
                <a:gd name="connsiteY44" fmla="*/ 129069 h 147356"/>
                <a:gd name="connsiteX45" fmla="*/ 1043559 w 1618583"/>
                <a:gd name="connsiteY45" fmla="*/ 124592 h 147356"/>
                <a:gd name="connsiteX46" fmla="*/ 1031748 w 1618583"/>
                <a:gd name="connsiteY46" fmla="*/ 118306 h 147356"/>
                <a:gd name="connsiteX47" fmla="*/ 1023271 w 1618583"/>
                <a:gd name="connsiteY47" fmla="*/ 111448 h 147356"/>
                <a:gd name="connsiteX48" fmla="*/ 1014508 w 1618583"/>
                <a:gd name="connsiteY48" fmla="*/ 126878 h 147356"/>
                <a:gd name="connsiteX49" fmla="*/ 1041749 w 1618583"/>
                <a:gd name="connsiteY49" fmla="*/ 142117 h 147356"/>
                <a:gd name="connsiteX50" fmla="*/ 1073468 w 1618583"/>
                <a:gd name="connsiteY50" fmla="*/ 147356 h 147356"/>
                <a:gd name="connsiteX51" fmla="*/ 1094232 w 1618583"/>
                <a:gd name="connsiteY51" fmla="*/ 144975 h 147356"/>
                <a:gd name="connsiteX52" fmla="*/ 1110901 w 1618583"/>
                <a:gd name="connsiteY52" fmla="*/ 137641 h 147356"/>
                <a:gd name="connsiteX53" fmla="*/ 1122045 w 1618583"/>
                <a:gd name="connsiteY53" fmla="*/ 124973 h 147356"/>
                <a:gd name="connsiteX54" fmla="*/ 1126045 w 1618583"/>
                <a:gd name="connsiteY54" fmla="*/ 106877 h 147356"/>
                <a:gd name="connsiteX55" fmla="*/ 1122712 w 1618583"/>
                <a:gd name="connsiteY55" fmla="*/ 90399 h 147356"/>
                <a:gd name="connsiteX56" fmla="*/ 1113187 w 1618583"/>
                <a:gd name="connsiteY56" fmla="*/ 78970 h 147356"/>
                <a:gd name="connsiteX57" fmla="*/ 1097661 w 1618583"/>
                <a:gd name="connsiteY57" fmla="*/ 71065 h 147356"/>
                <a:gd name="connsiteX58" fmla="*/ 1077373 w 1618583"/>
                <a:gd name="connsiteY58" fmla="*/ 65541 h 147356"/>
                <a:gd name="connsiteX59" fmla="*/ 1060514 w 1618583"/>
                <a:gd name="connsiteY59" fmla="*/ 61255 h 147356"/>
                <a:gd name="connsiteX60" fmla="*/ 1048512 w 1618583"/>
                <a:gd name="connsiteY60" fmla="*/ 56397 h 147356"/>
                <a:gd name="connsiteX61" fmla="*/ 1041463 w 1618583"/>
                <a:gd name="connsiteY61" fmla="*/ 49825 h 147356"/>
                <a:gd name="connsiteX62" fmla="*/ 1039273 w 1618583"/>
                <a:gd name="connsiteY62" fmla="*/ 40301 h 147356"/>
                <a:gd name="connsiteX63" fmla="*/ 1047083 w 1618583"/>
                <a:gd name="connsiteY63" fmla="*/ 22966 h 147356"/>
                <a:gd name="connsiteX64" fmla="*/ 1071848 w 1618583"/>
                <a:gd name="connsiteY64" fmla="*/ 16584 h 147356"/>
                <a:gd name="connsiteX65" fmla="*/ 1084422 w 1618583"/>
                <a:gd name="connsiteY65" fmla="*/ 17918 h 147356"/>
                <a:gd name="connsiteX66" fmla="*/ 1095566 w 1618583"/>
                <a:gd name="connsiteY66" fmla="*/ 21442 h 147356"/>
                <a:gd name="connsiteX67" fmla="*/ 1105091 w 1618583"/>
                <a:gd name="connsiteY67" fmla="*/ 26204 h 147356"/>
                <a:gd name="connsiteX68" fmla="*/ 1111663 w 1618583"/>
                <a:gd name="connsiteY68" fmla="*/ 31728 h 147356"/>
                <a:gd name="connsiteX69" fmla="*/ 890111 w 1618583"/>
                <a:gd name="connsiteY69" fmla="*/ 129545 h 147356"/>
                <a:gd name="connsiteX70" fmla="*/ 890111 w 1618583"/>
                <a:gd name="connsiteY70" fmla="*/ 79541 h 147356"/>
                <a:gd name="connsiteX71" fmla="*/ 958120 w 1618583"/>
                <a:gd name="connsiteY71" fmla="*/ 79541 h 147356"/>
                <a:gd name="connsiteX72" fmla="*/ 958120 w 1618583"/>
                <a:gd name="connsiteY72" fmla="*/ 64302 h 147356"/>
                <a:gd name="connsiteX73" fmla="*/ 890111 w 1618583"/>
                <a:gd name="connsiteY73" fmla="*/ 64302 h 147356"/>
                <a:gd name="connsiteX74" fmla="*/ 890111 w 1618583"/>
                <a:gd name="connsiteY74" fmla="*/ 17252 h 147356"/>
                <a:gd name="connsiteX75" fmla="*/ 968312 w 1618583"/>
                <a:gd name="connsiteY75" fmla="*/ 17252 h 147356"/>
                <a:gd name="connsiteX76" fmla="*/ 968312 w 1618583"/>
                <a:gd name="connsiteY76" fmla="*/ 1060 h 147356"/>
                <a:gd name="connsiteX77" fmla="*/ 872014 w 1618583"/>
                <a:gd name="connsiteY77" fmla="*/ 1060 h 147356"/>
                <a:gd name="connsiteX78" fmla="*/ 872014 w 1618583"/>
                <a:gd name="connsiteY78" fmla="*/ 145832 h 147356"/>
                <a:gd name="connsiteX79" fmla="*/ 970407 w 1618583"/>
                <a:gd name="connsiteY79" fmla="*/ 145832 h 147356"/>
                <a:gd name="connsiteX80" fmla="*/ 970407 w 1618583"/>
                <a:gd name="connsiteY80" fmla="*/ 129450 h 147356"/>
                <a:gd name="connsiteX81" fmla="*/ 686848 w 1618583"/>
                <a:gd name="connsiteY81" fmla="*/ 1060 h 147356"/>
                <a:gd name="connsiteX82" fmla="*/ 746188 w 1618583"/>
                <a:gd name="connsiteY82" fmla="*/ 145927 h 147356"/>
                <a:gd name="connsiteX83" fmla="*/ 762000 w 1618583"/>
                <a:gd name="connsiteY83" fmla="*/ 145927 h 147356"/>
                <a:gd name="connsiteX84" fmla="*/ 821341 w 1618583"/>
                <a:gd name="connsiteY84" fmla="*/ 1060 h 147356"/>
                <a:gd name="connsiteX85" fmla="*/ 802291 w 1618583"/>
                <a:gd name="connsiteY85" fmla="*/ 1060 h 147356"/>
                <a:gd name="connsiteX86" fmla="*/ 754666 w 1618583"/>
                <a:gd name="connsiteY86" fmla="*/ 122783 h 147356"/>
                <a:gd name="connsiteX87" fmla="*/ 707041 w 1618583"/>
                <a:gd name="connsiteY87" fmla="*/ 1060 h 147356"/>
                <a:gd name="connsiteX88" fmla="*/ 636270 w 1618583"/>
                <a:gd name="connsiteY88" fmla="*/ 1060 h 147356"/>
                <a:gd name="connsiteX89" fmla="*/ 617982 w 1618583"/>
                <a:gd name="connsiteY89" fmla="*/ 1060 h 147356"/>
                <a:gd name="connsiteX90" fmla="*/ 617982 w 1618583"/>
                <a:gd name="connsiteY90" fmla="*/ 145832 h 147356"/>
                <a:gd name="connsiteX91" fmla="*/ 636270 w 1618583"/>
                <a:gd name="connsiteY91" fmla="*/ 145832 h 147356"/>
                <a:gd name="connsiteX92" fmla="*/ 538067 w 1618583"/>
                <a:gd name="connsiteY92" fmla="*/ 145832 h 147356"/>
                <a:gd name="connsiteX93" fmla="*/ 553593 w 1618583"/>
                <a:gd name="connsiteY93" fmla="*/ 145832 h 147356"/>
                <a:gd name="connsiteX94" fmla="*/ 553593 w 1618583"/>
                <a:gd name="connsiteY94" fmla="*/ 1060 h 147356"/>
                <a:gd name="connsiteX95" fmla="*/ 535210 w 1618583"/>
                <a:gd name="connsiteY95" fmla="*/ 1060 h 147356"/>
                <a:gd name="connsiteX96" fmla="*/ 535210 w 1618583"/>
                <a:gd name="connsiteY96" fmla="*/ 113639 h 147356"/>
                <a:gd name="connsiteX97" fmla="*/ 445389 w 1618583"/>
                <a:gd name="connsiteY97" fmla="*/ 1060 h 147356"/>
                <a:gd name="connsiteX98" fmla="*/ 431101 w 1618583"/>
                <a:gd name="connsiteY98" fmla="*/ 1060 h 147356"/>
                <a:gd name="connsiteX99" fmla="*/ 431101 w 1618583"/>
                <a:gd name="connsiteY99" fmla="*/ 145832 h 147356"/>
                <a:gd name="connsiteX100" fmla="*/ 449485 w 1618583"/>
                <a:gd name="connsiteY100" fmla="*/ 145832 h 147356"/>
                <a:gd name="connsiteX101" fmla="*/ 449485 w 1618583"/>
                <a:gd name="connsiteY101" fmla="*/ 35157 h 147356"/>
                <a:gd name="connsiteX102" fmla="*/ 287750 w 1618583"/>
                <a:gd name="connsiteY102" fmla="*/ 125449 h 147356"/>
                <a:gd name="connsiteX103" fmla="*/ 274511 w 1618583"/>
                <a:gd name="connsiteY103" fmla="*/ 112972 h 147356"/>
                <a:gd name="connsiteX104" fmla="*/ 267367 w 1618583"/>
                <a:gd name="connsiteY104" fmla="*/ 95066 h 147356"/>
                <a:gd name="connsiteX105" fmla="*/ 265271 w 1618583"/>
                <a:gd name="connsiteY105" fmla="*/ 74208 h 147356"/>
                <a:gd name="connsiteX106" fmla="*/ 265271 w 1618583"/>
                <a:gd name="connsiteY106" fmla="*/ 1060 h 147356"/>
                <a:gd name="connsiteX107" fmla="*/ 246888 w 1618583"/>
                <a:gd name="connsiteY107" fmla="*/ 1060 h 147356"/>
                <a:gd name="connsiteX108" fmla="*/ 246888 w 1618583"/>
                <a:gd name="connsiteY108" fmla="*/ 74303 h 147356"/>
                <a:gd name="connsiteX109" fmla="*/ 250031 w 1618583"/>
                <a:gd name="connsiteY109" fmla="*/ 101257 h 147356"/>
                <a:gd name="connsiteX110" fmla="*/ 260413 w 1618583"/>
                <a:gd name="connsiteY110" fmla="*/ 124592 h 147356"/>
                <a:gd name="connsiteX111" fmla="*/ 279463 w 1618583"/>
                <a:gd name="connsiteY111" fmla="*/ 140784 h 147356"/>
                <a:gd name="connsiteX112" fmla="*/ 337185 w 1618583"/>
                <a:gd name="connsiteY112" fmla="*/ 140784 h 147356"/>
                <a:gd name="connsiteX113" fmla="*/ 356235 w 1618583"/>
                <a:gd name="connsiteY113" fmla="*/ 124973 h 147356"/>
                <a:gd name="connsiteX114" fmla="*/ 366903 w 1618583"/>
                <a:gd name="connsiteY114" fmla="*/ 101829 h 147356"/>
                <a:gd name="connsiteX115" fmla="*/ 370332 w 1618583"/>
                <a:gd name="connsiteY115" fmla="*/ 74017 h 147356"/>
                <a:gd name="connsiteX116" fmla="*/ 370332 w 1618583"/>
                <a:gd name="connsiteY116" fmla="*/ 1060 h 147356"/>
                <a:gd name="connsiteX117" fmla="*/ 352425 w 1618583"/>
                <a:gd name="connsiteY117" fmla="*/ 1060 h 147356"/>
                <a:gd name="connsiteX118" fmla="*/ 352425 w 1618583"/>
                <a:gd name="connsiteY118" fmla="*/ 74303 h 147356"/>
                <a:gd name="connsiteX119" fmla="*/ 350425 w 1618583"/>
                <a:gd name="connsiteY119" fmla="*/ 94781 h 147356"/>
                <a:gd name="connsiteX120" fmla="*/ 343376 w 1618583"/>
                <a:gd name="connsiteY120" fmla="*/ 112687 h 147356"/>
                <a:gd name="connsiteX121" fmla="*/ 329946 w 1618583"/>
                <a:gd name="connsiteY121" fmla="*/ 125449 h 147356"/>
                <a:gd name="connsiteX122" fmla="*/ 308991 w 1618583"/>
                <a:gd name="connsiteY122" fmla="*/ 130402 h 147356"/>
                <a:gd name="connsiteX123" fmla="*/ 288226 w 1618583"/>
                <a:gd name="connsiteY123" fmla="*/ 125545 h 147356"/>
                <a:gd name="connsiteX124" fmla="*/ 69437 w 1618583"/>
                <a:gd name="connsiteY124" fmla="*/ 1060 h 147356"/>
                <a:gd name="connsiteX125" fmla="*/ 124301 w 1618583"/>
                <a:gd name="connsiteY125" fmla="*/ 92590 h 147356"/>
                <a:gd name="connsiteX126" fmla="*/ 124301 w 1618583"/>
                <a:gd name="connsiteY126" fmla="*/ 145927 h 147356"/>
                <a:gd name="connsiteX127" fmla="*/ 142875 w 1618583"/>
                <a:gd name="connsiteY127" fmla="*/ 145927 h 147356"/>
                <a:gd name="connsiteX128" fmla="*/ 142875 w 1618583"/>
                <a:gd name="connsiteY128" fmla="*/ 93066 h 147356"/>
                <a:gd name="connsiteX129" fmla="*/ 197929 w 1618583"/>
                <a:gd name="connsiteY129" fmla="*/ 1060 h 147356"/>
                <a:gd name="connsiteX130" fmla="*/ 177927 w 1618583"/>
                <a:gd name="connsiteY130" fmla="*/ 1060 h 147356"/>
                <a:gd name="connsiteX131" fmla="*/ 133350 w 1618583"/>
                <a:gd name="connsiteY131" fmla="*/ 76398 h 147356"/>
                <a:gd name="connsiteX132" fmla="*/ 89535 w 1618583"/>
                <a:gd name="connsiteY132" fmla="*/ 964 h 147356"/>
                <a:gd name="connsiteX133" fmla="*/ 18288 w 1618583"/>
                <a:gd name="connsiteY133" fmla="*/ 1060 h 147356"/>
                <a:gd name="connsiteX134" fmla="*/ 0 w 1618583"/>
                <a:gd name="connsiteY134" fmla="*/ 1060 h 147356"/>
                <a:gd name="connsiteX135" fmla="*/ 0 w 1618583"/>
                <a:gd name="connsiteY135" fmla="*/ 145832 h 147356"/>
                <a:gd name="connsiteX136" fmla="*/ 18383 w 1618583"/>
                <a:gd name="connsiteY136" fmla="*/ 145832 h 14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18583" h="147356">
                  <a:moveTo>
                    <a:pt x="1618298" y="1060"/>
                  </a:moveTo>
                  <a:lnTo>
                    <a:pt x="1600200" y="1060"/>
                  </a:lnTo>
                  <a:lnTo>
                    <a:pt x="1600200" y="145832"/>
                  </a:lnTo>
                  <a:lnTo>
                    <a:pt x="1618583" y="145832"/>
                  </a:lnTo>
                  <a:close/>
                  <a:moveTo>
                    <a:pt x="1520857" y="1060"/>
                  </a:moveTo>
                  <a:lnTo>
                    <a:pt x="1520857" y="63636"/>
                  </a:lnTo>
                  <a:lnTo>
                    <a:pt x="1441132" y="63636"/>
                  </a:lnTo>
                  <a:lnTo>
                    <a:pt x="1441132" y="1060"/>
                  </a:lnTo>
                  <a:lnTo>
                    <a:pt x="1422749" y="1060"/>
                  </a:lnTo>
                  <a:lnTo>
                    <a:pt x="1422749" y="145832"/>
                  </a:lnTo>
                  <a:lnTo>
                    <a:pt x="1441132" y="145832"/>
                  </a:lnTo>
                  <a:lnTo>
                    <a:pt x="1441132" y="79922"/>
                  </a:lnTo>
                  <a:lnTo>
                    <a:pt x="1520857" y="79922"/>
                  </a:lnTo>
                  <a:lnTo>
                    <a:pt x="1520857" y="145832"/>
                  </a:lnTo>
                  <a:lnTo>
                    <a:pt x="1539240" y="145832"/>
                  </a:lnTo>
                  <a:lnTo>
                    <a:pt x="1539240" y="1060"/>
                  </a:lnTo>
                  <a:close/>
                  <a:moveTo>
                    <a:pt x="1370743" y="1060"/>
                  </a:moveTo>
                  <a:lnTo>
                    <a:pt x="1252442" y="1060"/>
                  </a:lnTo>
                  <a:lnTo>
                    <a:pt x="1252442" y="17347"/>
                  </a:lnTo>
                  <a:lnTo>
                    <a:pt x="1302448" y="17347"/>
                  </a:lnTo>
                  <a:lnTo>
                    <a:pt x="1302448" y="145927"/>
                  </a:lnTo>
                  <a:lnTo>
                    <a:pt x="1320737" y="145927"/>
                  </a:lnTo>
                  <a:lnTo>
                    <a:pt x="1320737" y="17252"/>
                  </a:lnTo>
                  <a:lnTo>
                    <a:pt x="1370743" y="17252"/>
                  </a:lnTo>
                  <a:close/>
                  <a:moveTo>
                    <a:pt x="1200150" y="1060"/>
                  </a:moveTo>
                  <a:lnTo>
                    <a:pt x="1182053" y="1060"/>
                  </a:lnTo>
                  <a:lnTo>
                    <a:pt x="1182053" y="145832"/>
                  </a:lnTo>
                  <a:lnTo>
                    <a:pt x="1200150" y="145832"/>
                  </a:lnTo>
                  <a:close/>
                  <a:moveTo>
                    <a:pt x="1120045" y="16489"/>
                  </a:moveTo>
                  <a:cubicBezTo>
                    <a:pt x="1106619" y="5537"/>
                    <a:pt x="1089744" y="-301"/>
                    <a:pt x="1072420" y="12"/>
                  </a:cubicBezTo>
                  <a:cubicBezTo>
                    <a:pt x="1065372" y="-36"/>
                    <a:pt x="1058352" y="893"/>
                    <a:pt x="1051560" y="2774"/>
                  </a:cubicBezTo>
                  <a:cubicBezTo>
                    <a:pt x="1045559" y="4383"/>
                    <a:pt x="1039952" y="7203"/>
                    <a:pt x="1035082" y="11060"/>
                  </a:cubicBezTo>
                  <a:cubicBezTo>
                    <a:pt x="1030460" y="14624"/>
                    <a:pt x="1026740" y="19225"/>
                    <a:pt x="1024223" y="24490"/>
                  </a:cubicBezTo>
                  <a:cubicBezTo>
                    <a:pt x="1021573" y="30248"/>
                    <a:pt x="1020270" y="36535"/>
                    <a:pt x="1020413" y="42872"/>
                  </a:cubicBezTo>
                  <a:cubicBezTo>
                    <a:pt x="1020252" y="47904"/>
                    <a:pt x="1021195" y="52911"/>
                    <a:pt x="1023176" y="57540"/>
                  </a:cubicBezTo>
                  <a:cubicBezTo>
                    <a:pt x="1025113" y="61640"/>
                    <a:pt x="1028023" y="65204"/>
                    <a:pt x="1031653" y="67922"/>
                  </a:cubicBezTo>
                  <a:cubicBezTo>
                    <a:pt x="1035933" y="71043"/>
                    <a:pt x="1040651" y="73514"/>
                    <a:pt x="1045655" y="75255"/>
                  </a:cubicBezTo>
                  <a:cubicBezTo>
                    <a:pt x="1051880" y="77552"/>
                    <a:pt x="1058243" y="79460"/>
                    <a:pt x="1064705" y="80970"/>
                  </a:cubicBezTo>
                  <a:cubicBezTo>
                    <a:pt x="1071372" y="82589"/>
                    <a:pt x="1077278" y="84209"/>
                    <a:pt x="1082516" y="85828"/>
                  </a:cubicBezTo>
                  <a:cubicBezTo>
                    <a:pt x="1087089" y="87094"/>
                    <a:pt x="1091499" y="88883"/>
                    <a:pt x="1095661" y="91161"/>
                  </a:cubicBezTo>
                  <a:cubicBezTo>
                    <a:pt x="1098873" y="92929"/>
                    <a:pt x="1101642" y="95405"/>
                    <a:pt x="1103757" y="98400"/>
                  </a:cubicBezTo>
                  <a:cubicBezTo>
                    <a:pt x="1105655" y="101524"/>
                    <a:pt x="1106614" y="105128"/>
                    <a:pt x="1106519" y="108782"/>
                  </a:cubicBezTo>
                  <a:cubicBezTo>
                    <a:pt x="1106892" y="115429"/>
                    <a:pt x="1103604" y="121749"/>
                    <a:pt x="1097947" y="125259"/>
                  </a:cubicBezTo>
                  <a:cubicBezTo>
                    <a:pt x="1090607" y="129365"/>
                    <a:pt x="1082244" y="131283"/>
                    <a:pt x="1073849" y="130783"/>
                  </a:cubicBezTo>
                  <a:cubicBezTo>
                    <a:pt x="1068467" y="130809"/>
                    <a:pt x="1063100" y="130234"/>
                    <a:pt x="1057847" y="129069"/>
                  </a:cubicBezTo>
                  <a:cubicBezTo>
                    <a:pt x="1052964" y="127992"/>
                    <a:pt x="1048183" y="126494"/>
                    <a:pt x="1043559" y="124592"/>
                  </a:cubicBezTo>
                  <a:cubicBezTo>
                    <a:pt x="1039427" y="122885"/>
                    <a:pt x="1035472" y="120780"/>
                    <a:pt x="1031748" y="118306"/>
                  </a:cubicBezTo>
                  <a:cubicBezTo>
                    <a:pt x="1028669" y="116352"/>
                    <a:pt x="1025825" y="114051"/>
                    <a:pt x="1023271" y="111448"/>
                  </a:cubicBezTo>
                  <a:lnTo>
                    <a:pt x="1014508" y="126878"/>
                  </a:lnTo>
                  <a:cubicBezTo>
                    <a:pt x="1022597" y="133556"/>
                    <a:pt x="1031826" y="138718"/>
                    <a:pt x="1041749" y="142117"/>
                  </a:cubicBezTo>
                  <a:cubicBezTo>
                    <a:pt x="1051958" y="145613"/>
                    <a:pt x="1062677" y="147383"/>
                    <a:pt x="1073468" y="147356"/>
                  </a:cubicBezTo>
                  <a:cubicBezTo>
                    <a:pt x="1080458" y="147377"/>
                    <a:pt x="1087428" y="146578"/>
                    <a:pt x="1094232" y="144975"/>
                  </a:cubicBezTo>
                  <a:cubicBezTo>
                    <a:pt x="1100208" y="143625"/>
                    <a:pt x="1105868" y="141135"/>
                    <a:pt x="1110901" y="137641"/>
                  </a:cubicBezTo>
                  <a:cubicBezTo>
                    <a:pt x="1115550" y="134342"/>
                    <a:pt x="1119365" y="130004"/>
                    <a:pt x="1122045" y="124973"/>
                  </a:cubicBezTo>
                  <a:cubicBezTo>
                    <a:pt x="1124826" y="119355"/>
                    <a:pt x="1126199" y="113144"/>
                    <a:pt x="1126045" y="106877"/>
                  </a:cubicBezTo>
                  <a:cubicBezTo>
                    <a:pt x="1126247" y="101199"/>
                    <a:pt x="1125104" y="95553"/>
                    <a:pt x="1122712" y="90399"/>
                  </a:cubicBezTo>
                  <a:cubicBezTo>
                    <a:pt x="1120503" y="85878"/>
                    <a:pt x="1117236" y="81957"/>
                    <a:pt x="1113187" y="78970"/>
                  </a:cubicBezTo>
                  <a:cubicBezTo>
                    <a:pt x="1108418" y="75603"/>
                    <a:pt x="1103189" y="72940"/>
                    <a:pt x="1097661" y="71065"/>
                  </a:cubicBezTo>
                  <a:cubicBezTo>
                    <a:pt x="1091017" y="68810"/>
                    <a:pt x="1084242" y="66965"/>
                    <a:pt x="1077373" y="65541"/>
                  </a:cubicBezTo>
                  <a:cubicBezTo>
                    <a:pt x="1070896" y="64016"/>
                    <a:pt x="1065181" y="62588"/>
                    <a:pt x="1060514" y="61255"/>
                  </a:cubicBezTo>
                  <a:cubicBezTo>
                    <a:pt x="1056350" y="60071"/>
                    <a:pt x="1052327" y="58442"/>
                    <a:pt x="1048512" y="56397"/>
                  </a:cubicBezTo>
                  <a:cubicBezTo>
                    <a:pt x="1045638" y="54847"/>
                    <a:pt x="1043211" y="52583"/>
                    <a:pt x="1041463" y="49825"/>
                  </a:cubicBezTo>
                  <a:cubicBezTo>
                    <a:pt x="1039975" y="46874"/>
                    <a:pt x="1039224" y="43606"/>
                    <a:pt x="1039273" y="40301"/>
                  </a:cubicBezTo>
                  <a:cubicBezTo>
                    <a:pt x="1038954" y="33606"/>
                    <a:pt x="1041857" y="27163"/>
                    <a:pt x="1047083" y="22966"/>
                  </a:cubicBezTo>
                  <a:cubicBezTo>
                    <a:pt x="1054385" y="18113"/>
                    <a:pt x="1063110" y="15864"/>
                    <a:pt x="1071848" y="16584"/>
                  </a:cubicBezTo>
                  <a:cubicBezTo>
                    <a:pt x="1076075" y="16584"/>
                    <a:pt x="1080289" y="17031"/>
                    <a:pt x="1084422" y="17918"/>
                  </a:cubicBezTo>
                  <a:cubicBezTo>
                    <a:pt x="1088225" y="18792"/>
                    <a:pt x="1091952" y="19970"/>
                    <a:pt x="1095566" y="21442"/>
                  </a:cubicBezTo>
                  <a:cubicBezTo>
                    <a:pt x="1098897" y="22696"/>
                    <a:pt x="1102089" y="24292"/>
                    <a:pt x="1105091" y="26204"/>
                  </a:cubicBezTo>
                  <a:cubicBezTo>
                    <a:pt x="1107532" y="27725"/>
                    <a:pt x="1109745" y="29585"/>
                    <a:pt x="1111663" y="31728"/>
                  </a:cubicBezTo>
                  <a:close/>
                  <a:moveTo>
                    <a:pt x="890111" y="129545"/>
                  </a:moveTo>
                  <a:lnTo>
                    <a:pt x="890111" y="79541"/>
                  </a:lnTo>
                  <a:lnTo>
                    <a:pt x="958120" y="79541"/>
                  </a:lnTo>
                  <a:lnTo>
                    <a:pt x="958120" y="64302"/>
                  </a:lnTo>
                  <a:lnTo>
                    <a:pt x="890111" y="64302"/>
                  </a:lnTo>
                  <a:lnTo>
                    <a:pt x="890111" y="17252"/>
                  </a:lnTo>
                  <a:lnTo>
                    <a:pt x="968312" y="17252"/>
                  </a:lnTo>
                  <a:lnTo>
                    <a:pt x="968312" y="1060"/>
                  </a:lnTo>
                  <a:lnTo>
                    <a:pt x="872014" y="1060"/>
                  </a:lnTo>
                  <a:lnTo>
                    <a:pt x="872014" y="145832"/>
                  </a:lnTo>
                  <a:lnTo>
                    <a:pt x="970407" y="145832"/>
                  </a:lnTo>
                  <a:lnTo>
                    <a:pt x="970407" y="129450"/>
                  </a:lnTo>
                  <a:close/>
                  <a:moveTo>
                    <a:pt x="686848" y="1060"/>
                  </a:moveTo>
                  <a:lnTo>
                    <a:pt x="746188" y="145927"/>
                  </a:lnTo>
                  <a:lnTo>
                    <a:pt x="762000" y="145927"/>
                  </a:lnTo>
                  <a:lnTo>
                    <a:pt x="821341" y="1060"/>
                  </a:lnTo>
                  <a:lnTo>
                    <a:pt x="802291" y="1060"/>
                  </a:lnTo>
                  <a:lnTo>
                    <a:pt x="754666" y="122783"/>
                  </a:lnTo>
                  <a:lnTo>
                    <a:pt x="707041" y="1060"/>
                  </a:lnTo>
                  <a:close/>
                  <a:moveTo>
                    <a:pt x="636270" y="1060"/>
                  </a:moveTo>
                  <a:lnTo>
                    <a:pt x="617982" y="1060"/>
                  </a:lnTo>
                  <a:lnTo>
                    <a:pt x="617982" y="145832"/>
                  </a:lnTo>
                  <a:lnTo>
                    <a:pt x="636270" y="145832"/>
                  </a:lnTo>
                  <a:close/>
                  <a:moveTo>
                    <a:pt x="538067" y="145832"/>
                  </a:moveTo>
                  <a:lnTo>
                    <a:pt x="553593" y="145832"/>
                  </a:lnTo>
                  <a:lnTo>
                    <a:pt x="553593" y="1060"/>
                  </a:lnTo>
                  <a:lnTo>
                    <a:pt x="535210" y="1060"/>
                  </a:lnTo>
                  <a:lnTo>
                    <a:pt x="535210" y="113639"/>
                  </a:lnTo>
                  <a:lnTo>
                    <a:pt x="445389" y="1060"/>
                  </a:lnTo>
                  <a:lnTo>
                    <a:pt x="431101" y="1060"/>
                  </a:lnTo>
                  <a:lnTo>
                    <a:pt x="431101" y="145832"/>
                  </a:lnTo>
                  <a:lnTo>
                    <a:pt x="449485" y="145832"/>
                  </a:lnTo>
                  <a:lnTo>
                    <a:pt x="449485" y="35157"/>
                  </a:lnTo>
                  <a:close/>
                  <a:moveTo>
                    <a:pt x="287750" y="125449"/>
                  </a:moveTo>
                  <a:cubicBezTo>
                    <a:pt x="282394" y="122420"/>
                    <a:pt x="277852" y="118140"/>
                    <a:pt x="274511" y="112972"/>
                  </a:cubicBezTo>
                  <a:cubicBezTo>
                    <a:pt x="271063" y="107486"/>
                    <a:pt x="268643" y="101419"/>
                    <a:pt x="267367" y="95066"/>
                  </a:cubicBezTo>
                  <a:cubicBezTo>
                    <a:pt x="265939" y="88206"/>
                    <a:pt x="265237" y="81215"/>
                    <a:pt x="265271" y="74208"/>
                  </a:cubicBezTo>
                  <a:lnTo>
                    <a:pt x="265271" y="1060"/>
                  </a:lnTo>
                  <a:lnTo>
                    <a:pt x="246888" y="1060"/>
                  </a:lnTo>
                  <a:lnTo>
                    <a:pt x="246888" y="74303"/>
                  </a:lnTo>
                  <a:cubicBezTo>
                    <a:pt x="246871" y="83380"/>
                    <a:pt x="247926" y="92428"/>
                    <a:pt x="250031" y="101257"/>
                  </a:cubicBezTo>
                  <a:cubicBezTo>
                    <a:pt x="251916" y="109645"/>
                    <a:pt x="255445" y="117576"/>
                    <a:pt x="260413" y="124592"/>
                  </a:cubicBezTo>
                  <a:cubicBezTo>
                    <a:pt x="265422" y="131393"/>
                    <a:pt x="271944" y="136936"/>
                    <a:pt x="279463" y="140784"/>
                  </a:cubicBezTo>
                  <a:cubicBezTo>
                    <a:pt x="297886" y="148718"/>
                    <a:pt x="318763" y="148718"/>
                    <a:pt x="337185" y="140784"/>
                  </a:cubicBezTo>
                  <a:cubicBezTo>
                    <a:pt x="344742" y="137166"/>
                    <a:pt x="351287" y="131735"/>
                    <a:pt x="356235" y="124973"/>
                  </a:cubicBezTo>
                  <a:cubicBezTo>
                    <a:pt x="361246" y="118016"/>
                    <a:pt x="364868" y="110158"/>
                    <a:pt x="366903" y="101829"/>
                  </a:cubicBezTo>
                  <a:cubicBezTo>
                    <a:pt x="369226" y="92742"/>
                    <a:pt x="370378" y="83396"/>
                    <a:pt x="370332" y="74017"/>
                  </a:cubicBezTo>
                  <a:lnTo>
                    <a:pt x="370332" y="1060"/>
                  </a:lnTo>
                  <a:lnTo>
                    <a:pt x="352425" y="1060"/>
                  </a:lnTo>
                  <a:lnTo>
                    <a:pt x="352425" y="74303"/>
                  </a:lnTo>
                  <a:cubicBezTo>
                    <a:pt x="352425" y="81178"/>
                    <a:pt x="351755" y="88036"/>
                    <a:pt x="350425" y="94781"/>
                  </a:cubicBezTo>
                  <a:cubicBezTo>
                    <a:pt x="349180" y="101127"/>
                    <a:pt x="346792" y="107195"/>
                    <a:pt x="343376" y="112687"/>
                  </a:cubicBezTo>
                  <a:cubicBezTo>
                    <a:pt x="340018" y="117981"/>
                    <a:pt x="335405" y="122365"/>
                    <a:pt x="329946" y="125449"/>
                  </a:cubicBezTo>
                  <a:cubicBezTo>
                    <a:pt x="323541" y="128975"/>
                    <a:pt x="316296" y="130688"/>
                    <a:pt x="308991" y="130402"/>
                  </a:cubicBezTo>
                  <a:cubicBezTo>
                    <a:pt x="301760" y="130663"/>
                    <a:pt x="294591" y="128986"/>
                    <a:pt x="288226" y="125545"/>
                  </a:cubicBezTo>
                  <a:moveTo>
                    <a:pt x="69437" y="1060"/>
                  </a:moveTo>
                  <a:lnTo>
                    <a:pt x="124301" y="92590"/>
                  </a:lnTo>
                  <a:lnTo>
                    <a:pt x="124301" y="145927"/>
                  </a:lnTo>
                  <a:lnTo>
                    <a:pt x="142875" y="145927"/>
                  </a:lnTo>
                  <a:lnTo>
                    <a:pt x="142875" y="93066"/>
                  </a:lnTo>
                  <a:lnTo>
                    <a:pt x="197929" y="1060"/>
                  </a:lnTo>
                  <a:lnTo>
                    <a:pt x="177927" y="1060"/>
                  </a:lnTo>
                  <a:lnTo>
                    <a:pt x="133350" y="76398"/>
                  </a:lnTo>
                  <a:lnTo>
                    <a:pt x="89535" y="964"/>
                  </a:lnTo>
                  <a:close/>
                  <a:moveTo>
                    <a:pt x="18288" y="1060"/>
                  </a:moveTo>
                  <a:lnTo>
                    <a:pt x="0" y="1060"/>
                  </a:lnTo>
                  <a:lnTo>
                    <a:pt x="0" y="145832"/>
                  </a:lnTo>
                  <a:lnTo>
                    <a:pt x="18383" y="145832"/>
                  </a:lnTo>
                  <a:close/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E19470-034C-566F-3C62-6FF2EB03F6CF}"/>
                </a:ext>
              </a:extLst>
            </p:cNvPr>
            <p:cNvSpPr/>
            <p:nvPr/>
          </p:nvSpPr>
          <p:spPr>
            <a:xfrm>
              <a:off x="8769012" y="5722995"/>
              <a:ext cx="1694878" cy="147266"/>
            </a:xfrm>
            <a:custGeom>
              <a:avLst/>
              <a:gdLst>
                <a:gd name="connsiteX0" fmla="*/ 1694879 w 1694878"/>
                <a:gd name="connsiteY0" fmla="*/ 968 h 147266"/>
                <a:gd name="connsiteX1" fmla="*/ 1576483 w 1694878"/>
                <a:gd name="connsiteY1" fmla="*/ 968 h 147266"/>
                <a:gd name="connsiteX2" fmla="*/ 1576483 w 1694878"/>
                <a:gd name="connsiteY2" fmla="*/ 17351 h 147266"/>
                <a:gd name="connsiteX3" fmla="*/ 1626489 w 1694878"/>
                <a:gd name="connsiteY3" fmla="*/ 17351 h 147266"/>
                <a:gd name="connsiteX4" fmla="*/ 1626489 w 1694878"/>
                <a:gd name="connsiteY4" fmla="*/ 145836 h 147266"/>
                <a:gd name="connsiteX5" fmla="*/ 1644872 w 1694878"/>
                <a:gd name="connsiteY5" fmla="*/ 145836 h 147266"/>
                <a:gd name="connsiteX6" fmla="*/ 1644872 w 1694878"/>
                <a:gd name="connsiteY6" fmla="*/ 17351 h 147266"/>
                <a:gd name="connsiteX7" fmla="*/ 1694879 w 1694878"/>
                <a:gd name="connsiteY7" fmla="*/ 17351 h 147266"/>
                <a:gd name="connsiteX8" fmla="*/ 1523429 w 1694878"/>
                <a:gd name="connsiteY8" fmla="*/ 968 h 147266"/>
                <a:gd name="connsiteX9" fmla="*/ 1505045 w 1694878"/>
                <a:gd name="connsiteY9" fmla="*/ 968 h 147266"/>
                <a:gd name="connsiteX10" fmla="*/ 1505045 w 1694878"/>
                <a:gd name="connsiteY10" fmla="*/ 145836 h 147266"/>
                <a:gd name="connsiteX11" fmla="*/ 1523429 w 1694878"/>
                <a:gd name="connsiteY11" fmla="*/ 145836 h 147266"/>
                <a:gd name="connsiteX12" fmla="*/ 1370267 w 1694878"/>
                <a:gd name="connsiteY12" fmla="*/ 129549 h 147266"/>
                <a:gd name="connsiteX13" fmla="*/ 1370267 w 1694878"/>
                <a:gd name="connsiteY13" fmla="*/ 79545 h 147266"/>
                <a:gd name="connsiteX14" fmla="*/ 1438275 w 1694878"/>
                <a:gd name="connsiteY14" fmla="*/ 79545 h 147266"/>
                <a:gd name="connsiteX15" fmla="*/ 1438275 w 1694878"/>
                <a:gd name="connsiteY15" fmla="*/ 64211 h 147266"/>
                <a:gd name="connsiteX16" fmla="*/ 1370267 w 1694878"/>
                <a:gd name="connsiteY16" fmla="*/ 64211 h 147266"/>
                <a:gd name="connsiteX17" fmla="*/ 1370267 w 1694878"/>
                <a:gd name="connsiteY17" fmla="*/ 17351 h 147266"/>
                <a:gd name="connsiteX18" fmla="*/ 1448467 w 1694878"/>
                <a:gd name="connsiteY18" fmla="*/ 17351 h 147266"/>
                <a:gd name="connsiteX19" fmla="*/ 1448467 w 1694878"/>
                <a:gd name="connsiteY19" fmla="*/ 968 h 147266"/>
                <a:gd name="connsiteX20" fmla="*/ 1351598 w 1694878"/>
                <a:gd name="connsiteY20" fmla="*/ 968 h 147266"/>
                <a:gd name="connsiteX21" fmla="*/ 1351598 w 1694878"/>
                <a:gd name="connsiteY21" fmla="*/ 145836 h 147266"/>
                <a:gd name="connsiteX22" fmla="*/ 1449896 w 1694878"/>
                <a:gd name="connsiteY22" fmla="*/ 145836 h 147266"/>
                <a:gd name="connsiteX23" fmla="*/ 1449896 w 1694878"/>
                <a:gd name="connsiteY23" fmla="*/ 129549 h 147266"/>
                <a:gd name="connsiteX24" fmla="*/ 1298162 w 1694878"/>
                <a:gd name="connsiteY24" fmla="*/ 968 h 147266"/>
                <a:gd name="connsiteX25" fmla="*/ 1179767 w 1694878"/>
                <a:gd name="connsiteY25" fmla="*/ 968 h 147266"/>
                <a:gd name="connsiteX26" fmla="*/ 1179767 w 1694878"/>
                <a:gd name="connsiteY26" fmla="*/ 17351 h 147266"/>
                <a:gd name="connsiteX27" fmla="*/ 1229773 w 1694878"/>
                <a:gd name="connsiteY27" fmla="*/ 17351 h 147266"/>
                <a:gd name="connsiteX28" fmla="*/ 1229773 w 1694878"/>
                <a:gd name="connsiteY28" fmla="*/ 145836 h 147266"/>
                <a:gd name="connsiteX29" fmla="*/ 1248156 w 1694878"/>
                <a:gd name="connsiteY29" fmla="*/ 145836 h 147266"/>
                <a:gd name="connsiteX30" fmla="*/ 1248156 w 1694878"/>
                <a:gd name="connsiteY30" fmla="*/ 17351 h 147266"/>
                <a:gd name="connsiteX31" fmla="*/ 1298162 w 1694878"/>
                <a:gd name="connsiteY31" fmla="*/ 17351 h 147266"/>
                <a:gd name="connsiteX32" fmla="*/ 1126712 w 1694878"/>
                <a:gd name="connsiteY32" fmla="*/ 968 h 147266"/>
                <a:gd name="connsiteX33" fmla="*/ 1107662 w 1694878"/>
                <a:gd name="connsiteY33" fmla="*/ 968 h 147266"/>
                <a:gd name="connsiteX34" fmla="*/ 1107662 w 1694878"/>
                <a:gd name="connsiteY34" fmla="*/ 145836 h 147266"/>
                <a:gd name="connsiteX35" fmla="*/ 1126712 w 1694878"/>
                <a:gd name="connsiteY35" fmla="*/ 145836 h 147266"/>
                <a:gd name="connsiteX36" fmla="*/ 1047274 w 1694878"/>
                <a:gd name="connsiteY36" fmla="*/ 16493 h 147266"/>
                <a:gd name="connsiteX37" fmla="*/ 999649 w 1694878"/>
                <a:gd name="connsiteY37" fmla="*/ 16 h 147266"/>
                <a:gd name="connsiteX38" fmla="*/ 978885 w 1694878"/>
                <a:gd name="connsiteY38" fmla="*/ 2683 h 147266"/>
                <a:gd name="connsiteX39" fmla="*/ 962311 w 1694878"/>
                <a:gd name="connsiteY39" fmla="*/ 10969 h 147266"/>
                <a:gd name="connsiteX40" fmla="*/ 951452 w 1694878"/>
                <a:gd name="connsiteY40" fmla="*/ 24494 h 147266"/>
                <a:gd name="connsiteX41" fmla="*/ 947643 w 1694878"/>
                <a:gd name="connsiteY41" fmla="*/ 42781 h 147266"/>
                <a:gd name="connsiteX42" fmla="*/ 950500 w 1694878"/>
                <a:gd name="connsiteY42" fmla="*/ 57544 h 147266"/>
                <a:gd name="connsiteX43" fmla="*/ 958977 w 1694878"/>
                <a:gd name="connsiteY43" fmla="*/ 67926 h 147266"/>
                <a:gd name="connsiteX44" fmla="*/ 972884 w 1694878"/>
                <a:gd name="connsiteY44" fmla="*/ 75259 h 147266"/>
                <a:gd name="connsiteX45" fmla="*/ 991934 w 1694878"/>
                <a:gd name="connsiteY45" fmla="*/ 80974 h 147266"/>
                <a:gd name="connsiteX46" fmla="*/ 1009745 w 1694878"/>
                <a:gd name="connsiteY46" fmla="*/ 85736 h 147266"/>
                <a:gd name="connsiteX47" fmla="*/ 1022985 w 1694878"/>
                <a:gd name="connsiteY47" fmla="*/ 91165 h 147266"/>
                <a:gd name="connsiteX48" fmla="*/ 1030986 w 1694878"/>
                <a:gd name="connsiteY48" fmla="*/ 98404 h 147266"/>
                <a:gd name="connsiteX49" fmla="*/ 1033748 w 1694878"/>
                <a:gd name="connsiteY49" fmla="*/ 108690 h 147266"/>
                <a:gd name="connsiteX50" fmla="*/ 1025176 w 1694878"/>
                <a:gd name="connsiteY50" fmla="*/ 125263 h 147266"/>
                <a:gd name="connsiteX51" fmla="*/ 1001078 w 1694878"/>
                <a:gd name="connsiteY51" fmla="*/ 130787 h 147266"/>
                <a:gd name="connsiteX52" fmla="*/ 985076 w 1694878"/>
                <a:gd name="connsiteY52" fmla="*/ 128977 h 147266"/>
                <a:gd name="connsiteX53" fmla="*/ 970788 w 1694878"/>
                <a:gd name="connsiteY53" fmla="*/ 124501 h 147266"/>
                <a:gd name="connsiteX54" fmla="*/ 958977 w 1694878"/>
                <a:gd name="connsiteY54" fmla="*/ 118310 h 147266"/>
                <a:gd name="connsiteX55" fmla="*/ 950500 w 1694878"/>
                <a:gd name="connsiteY55" fmla="*/ 111357 h 147266"/>
                <a:gd name="connsiteX56" fmla="*/ 941737 w 1694878"/>
                <a:gd name="connsiteY56" fmla="*/ 126882 h 147266"/>
                <a:gd name="connsiteX57" fmla="*/ 968978 w 1694878"/>
                <a:gd name="connsiteY57" fmla="*/ 142121 h 147266"/>
                <a:gd name="connsiteX58" fmla="*/ 1000697 w 1694878"/>
                <a:gd name="connsiteY58" fmla="*/ 147265 h 147266"/>
                <a:gd name="connsiteX59" fmla="*/ 1021556 w 1694878"/>
                <a:gd name="connsiteY59" fmla="*/ 144979 h 147266"/>
                <a:gd name="connsiteX60" fmla="*/ 1038130 w 1694878"/>
                <a:gd name="connsiteY60" fmla="*/ 137550 h 147266"/>
                <a:gd name="connsiteX61" fmla="*/ 1049274 w 1694878"/>
                <a:gd name="connsiteY61" fmla="*/ 124977 h 147266"/>
                <a:gd name="connsiteX62" fmla="*/ 1053370 w 1694878"/>
                <a:gd name="connsiteY62" fmla="*/ 106881 h 147266"/>
                <a:gd name="connsiteX63" fmla="*/ 1049941 w 1694878"/>
                <a:gd name="connsiteY63" fmla="*/ 90403 h 147266"/>
                <a:gd name="connsiteX64" fmla="*/ 1040416 w 1694878"/>
                <a:gd name="connsiteY64" fmla="*/ 78974 h 147266"/>
                <a:gd name="connsiteX65" fmla="*/ 1024890 w 1694878"/>
                <a:gd name="connsiteY65" fmla="*/ 71069 h 147266"/>
                <a:gd name="connsiteX66" fmla="*/ 1004602 w 1694878"/>
                <a:gd name="connsiteY66" fmla="*/ 65449 h 147266"/>
                <a:gd name="connsiteX67" fmla="*/ 987647 w 1694878"/>
                <a:gd name="connsiteY67" fmla="*/ 61163 h 147266"/>
                <a:gd name="connsiteX68" fmla="*/ 975646 w 1694878"/>
                <a:gd name="connsiteY68" fmla="*/ 56401 h 147266"/>
                <a:gd name="connsiteX69" fmla="*/ 968693 w 1694878"/>
                <a:gd name="connsiteY69" fmla="*/ 49734 h 147266"/>
                <a:gd name="connsiteX70" fmla="*/ 966407 w 1694878"/>
                <a:gd name="connsiteY70" fmla="*/ 40209 h 147266"/>
                <a:gd name="connsiteX71" fmla="*/ 974312 w 1694878"/>
                <a:gd name="connsiteY71" fmla="*/ 22875 h 147266"/>
                <a:gd name="connsiteX72" fmla="*/ 999077 w 1694878"/>
                <a:gd name="connsiteY72" fmla="*/ 16588 h 147266"/>
                <a:gd name="connsiteX73" fmla="*/ 1022699 w 1694878"/>
                <a:gd name="connsiteY73" fmla="*/ 21351 h 147266"/>
                <a:gd name="connsiteX74" fmla="*/ 1032224 w 1694878"/>
                <a:gd name="connsiteY74" fmla="*/ 26208 h 147266"/>
                <a:gd name="connsiteX75" fmla="*/ 1038701 w 1694878"/>
                <a:gd name="connsiteY75" fmla="*/ 31637 h 147266"/>
                <a:gd name="connsiteX76" fmla="*/ 805339 w 1694878"/>
                <a:gd name="connsiteY76" fmla="*/ 17351 h 147266"/>
                <a:gd name="connsiteX77" fmla="*/ 847916 w 1694878"/>
                <a:gd name="connsiteY77" fmla="*/ 17351 h 147266"/>
                <a:gd name="connsiteX78" fmla="*/ 858012 w 1694878"/>
                <a:gd name="connsiteY78" fmla="*/ 19636 h 147266"/>
                <a:gd name="connsiteX79" fmla="*/ 866394 w 1694878"/>
                <a:gd name="connsiteY79" fmla="*/ 26208 h 147266"/>
                <a:gd name="connsiteX80" fmla="*/ 872109 w 1694878"/>
                <a:gd name="connsiteY80" fmla="*/ 35733 h 147266"/>
                <a:gd name="connsiteX81" fmla="*/ 874300 w 1694878"/>
                <a:gd name="connsiteY81" fmla="*/ 47353 h 147266"/>
                <a:gd name="connsiteX82" fmla="*/ 872395 w 1694878"/>
                <a:gd name="connsiteY82" fmla="*/ 58687 h 147266"/>
                <a:gd name="connsiteX83" fmla="*/ 867347 w 1694878"/>
                <a:gd name="connsiteY83" fmla="*/ 68211 h 147266"/>
                <a:gd name="connsiteX84" fmla="*/ 859441 w 1694878"/>
                <a:gd name="connsiteY84" fmla="*/ 74878 h 147266"/>
                <a:gd name="connsiteX85" fmla="*/ 849154 w 1694878"/>
                <a:gd name="connsiteY85" fmla="*/ 77355 h 147266"/>
                <a:gd name="connsiteX86" fmla="*/ 805339 w 1694878"/>
                <a:gd name="connsiteY86" fmla="*/ 77355 h 147266"/>
                <a:gd name="connsiteX87" fmla="*/ 805339 w 1694878"/>
                <a:gd name="connsiteY87" fmla="*/ 145836 h 147266"/>
                <a:gd name="connsiteX88" fmla="*/ 805339 w 1694878"/>
                <a:gd name="connsiteY88" fmla="*/ 93832 h 147266"/>
                <a:gd name="connsiteX89" fmla="*/ 843439 w 1694878"/>
                <a:gd name="connsiteY89" fmla="*/ 93832 h 147266"/>
                <a:gd name="connsiteX90" fmla="*/ 876491 w 1694878"/>
                <a:gd name="connsiteY90" fmla="*/ 145836 h 147266"/>
                <a:gd name="connsiteX91" fmla="*/ 897350 w 1694878"/>
                <a:gd name="connsiteY91" fmla="*/ 145836 h 147266"/>
                <a:gd name="connsiteX92" fmla="*/ 862203 w 1694878"/>
                <a:gd name="connsiteY92" fmla="*/ 90403 h 147266"/>
                <a:gd name="connsiteX93" fmla="*/ 874776 w 1694878"/>
                <a:gd name="connsiteY93" fmla="*/ 84403 h 147266"/>
                <a:gd name="connsiteX94" fmla="*/ 884301 w 1694878"/>
                <a:gd name="connsiteY94" fmla="*/ 74878 h 147266"/>
                <a:gd name="connsiteX95" fmla="*/ 890397 w 1694878"/>
                <a:gd name="connsiteY95" fmla="*/ 62115 h 147266"/>
                <a:gd name="connsiteX96" fmla="*/ 892588 w 1694878"/>
                <a:gd name="connsiteY96" fmla="*/ 47543 h 147266"/>
                <a:gd name="connsiteX97" fmla="*/ 889254 w 1694878"/>
                <a:gd name="connsiteY97" fmla="*/ 30685 h 147266"/>
                <a:gd name="connsiteX98" fmla="*/ 880205 w 1694878"/>
                <a:gd name="connsiteY98" fmla="*/ 15731 h 147266"/>
                <a:gd name="connsiteX99" fmla="*/ 866299 w 1694878"/>
                <a:gd name="connsiteY99" fmla="*/ 5159 h 147266"/>
                <a:gd name="connsiteX100" fmla="*/ 848678 w 1694878"/>
                <a:gd name="connsiteY100" fmla="*/ 1159 h 147266"/>
                <a:gd name="connsiteX101" fmla="*/ 786670 w 1694878"/>
                <a:gd name="connsiteY101" fmla="*/ 1159 h 147266"/>
                <a:gd name="connsiteX102" fmla="*/ 786670 w 1694878"/>
                <a:gd name="connsiteY102" fmla="*/ 145836 h 147266"/>
                <a:gd name="connsiteX103" fmla="*/ 649224 w 1694878"/>
                <a:gd name="connsiteY103" fmla="*/ 129549 h 147266"/>
                <a:gd name="connsiteX104" fmla="*/ 649224 w 1694878"/>
                <a:gd name="connsiteY104" fmla="*/ 79545 h 147266"/>
                <a:gd name="connsiteX105" fmla="*/ 717137 w 1694878"/>
                <a:gd name="connsiteY105" fmla="*/ 79545 h 147266"/>
                <a:gd name="connsiteX106" fmla="*/ 717137 w 1694878"/>
                <a:gd name="connsiteY106" fmla="*/ 64211 h 147266"/>
                <a:gd name="connsiteX107" fmla="*/ 649224 w 1694878"/>
                <a:gd name="connsiteY107" fmla="*/ 64211 h 147266"/>
                <a:gd name="connsiteX108" fmla="*/ 649224 w 1694878"/>
                <a:gd name="connsiteY108" fmla="*/ 17351 h 147266"/>
                <a:gd name="connsiteX109" fmla="*/ 726662 w 1694878"/>
                <a:gd name="connsiteY109" fmla="*/ 17351 h 147266"/>
                <a:gd name="connsiteX110" fmla="*/ 726662 w 1694878"/>
                <a:gd name="connsiteY110" fmla="*/ 968 h 147266"/>
                <a:gd name="connsiteX111" fmla="*/ 630460 w 1694878"/>
                <a:gd name="connsiteY111" fmla="*/ 968 h 147266"/>
                <a:gd name="connsiteX112" fmla="*/ 630460 w 1694878"/>
                <a:gd name="connsiteY112" fmla="*/ 145836 h 147266"/>
                <a:gd name="connsiteX113" fmla="*/ 728853 w 1694878"/>
                <a:gd name="connsiteY113" fmla="*/ 145836 h 147266"/>
                <a:gd name="connsiteX114" fmla="*/ 728853 w 1694878"/>
                <a:gd name="connsiteY114" fmla="*/ 129549 h 147266"/>
                <a:gd name="connsiteX115" fmla="*/ 444151 w 1694878"/>
                <a:gd name="connsiteY115" fmla="*/ 968 h 147266"/>
                <a:gd name="connsiteX116" fmla="*/ 503492 w 1694878"/>
                <a:gd name="connsiteY116" fmla="*/ 145836 h 147266"/>
                <a:gd name="connsiteX117" fmla="*/ 519398 w 1694878"/>
                <a:gd name="connsiteY117" fmla="*/ 145836 h 147266"/>
                <a:gd name="connsiteX118" fmla="*/ 578644 w 1694878"/>
                <a:gd name="connsiteY118" fmla="*/ 968 h 147266"/>
                <a:gd name="connsiteX119" fmla="*/ 559594 w 1694878"/>
                <a:gd name="connsiteY119" fmla="*/ 968 h 147266"/>
                <a:gd name="connsiteX120" fmla="*/ 511969 w 1694878"/>
                <a:gd name="connsiteY120" fmla="*/ 122787 h 147266"/>
                <a:gd name="connsiteX121" fmla="*/ 464344 w 1694878"/>
                <a:gd name="connsiteY121" fmla="*/ 968 h 147266"/>
                <a:gd name="connsiteX122" fmla="*/ 392144 w 1694878"/>
                <a:gd name="connsiteY122" fmla="*/ 968 h 147266"/>
                <a:gd name="connsiteX123" fmla="*/ 373761 w 1694878"/>
                <a:gd name="connsiteY123" fmla="*/ 968 h 147266"/>
                <a:gd name="connsiteX124" fmla="*/ 373761 w 1694878"/>
                <a:gd name="connsiteY124" fmla="*/ 145836 h 147266"/>
                <a:gd name="connsiteX125" fmla="*/ 392144 w 1694878"/>
                <a:gd name="connsiteY125" fmla="*/ 145836 h 147266"/>
                <a:gd name="connsiteX126" fmla="*/ 294227 w 1694878"/>
                <a:gd name="connsiteY126" fmla="*/ 145836 h 147266"/>
                <a:gd name="connsiteX127" fmla="*/ 309753 w 1694878"/>
                <a:gd name="connsiteY127" fmla="*/ 145836 h 147266"/>
                <a:gd name="connsiteX128" fmla="*/ 309753 w 1694878"/>
                <a:gd name="connsiteY128" fmla="*/ 1159 h 147266"/>
                <a:gd name="connsiteX129" fmla="*/ 291370 w 1694878"/>
                <a:gd name="connsiteY129" fmla="*/ 1159 h 147266"/>
                <a:gd name="connsiteX130" fmla="*/ 291370 w 1694878"/>
                <a:gd name="connsiteY130" fmla="*/ 113453 h 147266"/>
                <a:gd name="connsiteX131" fmla="*/ 201644 w 1694878"/>
                <a:gd name="connsiteY131" fmla="*/ 587 h 147266"/>
                <a:gd name="connsiteX132" fmla="*/ 187357 w 1694878"/>
                <a:gd name="connsiteY132" fmla="*/ 587 h 147266"/>
                <a:gd name="connsiteX133" fmla="*/ 187357 w 1694878"/>
                <a:gd name="connsiteY133" fmla="*/ 145836 h 147266"/>
                <a:gd name="connsiteX134" fmla="*/ 205740 w 1694878"/>
                <a:gd name="connsiteY134" fmla="*/ 145836 h 147266"/>
                <a:gd name="connsiteX135" fmla="*/ 205740 w 1694878"/>
                <a:gd name="connsiteY135" fmla="*/ 35257 h 147266"/>
                <a:gd name="connsiteX136" fmla="*/ 40862 w 1694878"/>
                <a:gd name="connsiteY136" fmla="*/ 125548 h 147266"/>
                <a:gd name="connsiteX137" fmla="*/ 27623 w 1694878"/>
                <a:gd name="connsiteY137" fmla="*/ 112976 h 147266"/>
                <a:gd name="connsiteX138" fmla="*/ 20479 w 1694878"/>
                <a:gd name="connsiteY138" fmla="*/ 95165 h 147266"/>
                <a:gd name="connsiteX139" fmla="*/ 18383 w 1694878"/>
                <a:gd name="connsiteY139" fmla="*/ 74211 h 147266"/>
                <a:gd name="connsiteX140" fmla="*/ 18383 w 1694878"/>
                <a:gd name="connsiteY140" fmla="*/ 968 h 147266"/>
                <a:gd name="connsiteX141" fmla="*/ 0 w 1694878"/>
                <a:gd name="connsiteY141" fmla="*/ 968 h 147266"/>
                <a:gd name="connsiteX142" fmla="*/ 0 w 1694878"/>
                <a:gd name="connsiteY142" fmla="*/ 74212 h 147266"/>
                <a:gd name="connsiteX143" fmla="*/ 3143 w 1694878"/>
                <a:gd name="connsiteY143" fmla="*/ 101261 h 147266"/>
                <a:gd name="connsiteX144" fmla="*/ 13526 w 1694878"/>
                <a:gd name="connsiteY144" fmla="*/ 124501 h 147266"/>
                <a:gd name="connsiteX145" fmla="*/ 32576 w 1694878"/>
                <a:gd name="connsiteY145" fmla="*/ 140788 h 147266"/>
                <a:gd name="connsiteX146" fmla="*/ 61818 w 1694878"/>
                <a:gd name="connsiteY146" fmla="*/ 146884 h 147266"/>
                <a:gd name="connsiteX147" fmla="*/ 90393 w 1694878"/>
                <a:gd name="connsiteY147" fmla="*/ 141074 h 147266"/>
                <a:gd name="connsiteX148" fmla="*/ 109443 w 1694878"/>
                <a:gd name="connsiteY148" fmla="*/ 125263 h 147266"/>
                <a:gd name="connsiteX149" fmla="*/ 120110 w 1694878"/>
                <a:gd name="connsiteY149" fmla="*/ 102119 h 147266"/>
                <a:gd name="connsiteX150" fmla="*/ 123539 w 1694878"/>
                <a:gd name="connsiteY150" fmla="*/ 74212 h 147266"/>
                <a:gd name="connsiteX151" fmla="*/ 123539 w 1694878"/>
                <a:gd name="connsiteY151" fmla="*/ 968 h 147266"/>
                <a:gd name="connsiteX152" fmla="*/ 105156 w 1694878"/>
                <a:gd name="connsiteY152" fmla="*/ 968 h 147266"/>
                <a:gd name="connsiteX153" fmla="*/ 105156 w 1694878"/>
                <a:gd name="connsiteY153" fmla="*/ 74212 h 147266"/>
                <a:gd name="connsiteX154" fmla="*/ 103156 w 1694878"/>
                <a:gd name="connsiteY154" fmla="*/ 94785 h 147266"/>
                <a:gd name="connsiteX155" fmla="*/ 96107 w 1694878"/>
                <a:gd name="connsiteY155" fmla="*/ 112691 h 147266"/>
                <a:gd name="connsiteX156" fmla="*/ 82677 w 1694878"/>
                <a:gd name="connsiteY156" fmla="*/ 125453 h 147266"/>
                <a:gd name="connsiteX157" fmla="*/ 61722 w 1694878"/>
                <a:gd name="connsiteY157" fmla="*/ 130311 h 147266"/>
                <a:gd name="connsiteX158" fmla="*/ 40958 w 1694878"/>
                <a:gd name="connsiteY158" fmla="*/ 125549 h 14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694878" h="147266">
                  <a:moveTo>
                    <a:pt x="1694879" y="968"/>
                  </a:moveTo>
                  <a:lnTo>
                    <a:pt x="1576483" y="968"/>
                  </a:lnTo>
                  <a:lnTo>
                    <a:pt x="1576483" y="17351"/>
                  </a:lnTo>
                  <a:lnTo>
                    <a:pt x="1626489" y="17351"/>
                  </a:lnTo>
                  <a:lnTo>
                    <a:pt x="1626489" y="145836"/>
                  </a:lnTo>
                  <a:lnTo>
                    <a:pt x="1644872" y="145836"/>
                  </a:lnTo>
                  <a:lnTo>
                    <a:pt x="1644872" y="17351"/>
                  </a:lnTo>
                  <a:lnTo>
                    <a:pt x="1694879" y="17351"/>
                  </a:lnTo>
                  <a:close/>
                  <a:moveTo>
                    <a:pt x="1523429" y="968"/>
                  </a:moveTo>
                  <a:lnTo>
                    <a:pt x="1505045" y="968"/>
                  </a:lnTo>
                  <a:lnTo>
                    <a:pt x="1505045" y="145836"/>
                  </a:lnTo>
                  <a:lnTo>
                    <a:pt x="1523429" y="145836"/>
                  </a:lnTo>
                  <a:close/>
                  <a:moveTo>
                    <a:pt x="1370267" y="129549"/>
                  </a:moveTo>
                  <a:lnTo>
                    <a:pt x="1370267" y="79545"/>
                  </a:lnTo>
                  <a:lnTo>
                    <a:pt x="1438275" y="79545"/>
                  </a:lnTo>
                  <a:lnTo>
                    <a:pt x="1438275" y="64211"/>
                  </a:lnTo>
                  <a:lnTo>
                    <a:pt x="1370267" y="64211"/>
                  </a:lnTo>
                  <a:lnTo>
                    <a:pt x="1370267" y="17351"/>
                  </a:lnTo>
                  <a:lnTo>
                    <a:pt x="1448467" y="17351"/>
                  </a:lnTo>
                  <a:lnTo>
                    <a:pt x="1448467" y="968"/>
                  </a:lnTo>
                  <a:lnTo>
                    <a:pt x="1351598" y="968"/>
                  </a:lnTo>
                  <a:lnTo>
                    <a:pt x="1351598" y="145836"/>
                  </a:lnTo>
                  <a:lnTo>
                    <a:pt x="1449896" y="145836"/>
                  </a:lnTo>
                  <a:lnTo>
                    <a:pt x="1449896" y="129549"/>
                  </a:lnTo>
                  <a:close/>
                  <a:moveTo>
                    <a:pt x="1298162" y="968"/>
                  </a:moveTo>
                  <a:lnTo>
                    <a:pt x="1179767" y="968"/>
                  </a:lnTo>
                  <a:lnTo>
                    <a:pt x="1179767" y="17351"/>
                  </a:lnTo>
                  <a:lnTo>
                    <a:pt x="1229773" y="17351"/>
                  </a:lnTo>
                  <a:lnTo>
                    <a:pt x="1229773" y="145836"/>
                  </a:lnTo>
                  <a:lnTo>
                    <a:pt x="1248156" y="145836"/>
                  </a:lnTo>
                  <a:lnTo>
                    <a:pt x="1248156" y="17351"/>
                  </a:lnTo>
                  <a:lnTo>
                    <a:pt x="1298162" y="17351"/>
                  </a:lnTo>
                  <a:close/>
                  <a:moveTo>
                    <a:pt x="1126712" y="968"/>
                  </a:moveTo>
                  <a:lnTo>
                    <a:pt x="1107662" y="968"/>
                  </a:lnTo>
                  <a:lnTo>
                    <a:pt x="1107662" y="145836"/>
                  </a:lnTo>
                  <a:lnTo>
                    <a:pt x="1126712" y="145836"/>
                  </a:lnTo>
                  <a:close/>
                  <a:moveTo>
                    <a:pt x="1047274" y="16493"/>
                  </a:moveTo>
                  <a:cubicBezTo>
                    <a:pt x="1033872" y="5497"/>
                    <a:pt x="1016981" y="-347"/>
                    <a:pt x="999649" y="16"/>
                  </a:cubicBezTo>
                  <a:cubicBezTo>
                    <a:pt x="992638" y="-55"/>
                    <a:pt x="985650" y="843"/>
                    <a:pt x="978885" y="2683"/>
                  </a:cubicBezTo>
                  <a:cubicBezTo>
                    <a:pt x="972885" y="4371"/>
                    <a:pt x="967261" y="7183"/>
                    <a:pt x="962311" y="10969"/>
                  </a:cubicBezTo>
                  <a:cubicBezTo>
                    <a:pt x="957759" y="14642"/>
                    <a:pt x="954055" y="19256"/>
                    <a:pt x="951452" y="24494"/>
                  </a:cubicBezTo>
                  <a:cubicBezTo>
                    <a:pt x="948804" y="30219"/>
                    <a:pt x="947500" y="36475"/>
                    <a:pt x="947643" y="42781"/>
                  </a:cubicBezTo>
                  <a:cubicBezTo>
                    <a:pt x="947510" y="47851"/>
                    <a:pt x="948485" y="52889"/>
                    <a:pt x="950500" y="57544"/>
                  </a:cubicBezTo>
                  <a:cubicBezTo>
                    <a:pt x="952431" y="61648"/>
                    <a:pt x="955342" y="65213"/>
                    <a:pt x="958977" y="67926"/>
                  </a:cubicBezTo>
                  <a:cubicBezTo>
                    <a:pt x="963210" y="71067"/>
                    <a:pt x="967900" y="73540"/>
                    <a:pt x="972884" y="75259"/>
                  </a:cubicBezTo>
                  <a:cubicBezTo>
                    <a:pt x="978472" y="77228"/>
                    <a:pt x="984822" y="79133"/>
                    <a:pt x="991934" y="80974"/>
                  </a:cubicBezTo>
                  <a:cubicBezTo>
                    <a:pt x="998601" y="82593"/>
                    <a:pt x="1004507" y="84212"/>
                    <a:pt x="1009745" y="85736"/>
                  </a:cubicBezTo>
                  <a:cubicBezTo>
                    <a:pt x="1014332" y="87092"/>
                    <a:pt x="1018768" y="88911"/>
                    <a:pt x="1022985" y="91165"/>
                  </a:cubicBezTo>
                  <a:cubicBezTo>
                    <a:pt x="1026171" y="92934"/>
                    <a:pt x="1028908" y="95411"/>
                    <a:pt x="1030986" y="98404"/>
                  </a:cubicBezTo>
                  <a:cubicBezTo>
                    <a:pt x="1032946" y="101466"/>
                    <a:pt x="1033911" y="105059"/>
                    <a:pt x="1033748" y="108690"/>
                  </a:cubicBezTo>
                  <a:cubicBezTo>
                    <a:pt x="1034095" y="115358"/>
                    <a:pt x="1030818" y="121693"/>
                    <a:pt x="1025176" y="125263"/>
                  </a:cubicBezTo>
                  <a:cubicBezTo>
                    <a:pt x="1017819" y="129325"/>
                    <a:pt x="1009469" y="131239"/>
                    <a:pt x="1001078" y="130787"/>
                  </a:cubicBezTo>
                  <a:cubicBezTo>
                    <a:pt x="995691" y="130819"/>
                    <a:pt x="990319" y="130211"/>
                    <a:pt x="985076" y="128977"/>
                  </a:cubicBezTo>
                  <a:cubicBezTo>
                    <a:pt x="980189" y="127917"/>
                    <a:pt x="975407" y="126418"/>
                    <a:pt x="970788" y="124501"/>
                  </a:cubicBezTo>
                  <a:cubicBezTo>
                    <a:pt x="966660" y="122825"/>
                    <a:pt x="962704" y="120752"/>
                    <a:pt x="958977" y="118310"/>
                  </a:cubicBezTo>
                  <a:cubicBezTo>
                    <a:pt x="955910" y="116304"/>
                    <a:pt x="953067" y="113973"/>
                    <a:pt x="950500" y="111357"/>
                  </a:cubicBezTo>
                  <a:lnTo>
                    <a:pt x="941737" y="126882"/>
                  </a:lnTo>
                  <a:cubicBezTo>
                    <a:pt x="949863" y="133506"/>
                    <a:pt x="959081" y="138663"/>
                    <a:pt x="968978" y="142121"/>
                  </a:cubicBezTo>
                  <a:cubicBezTo>
                    <a:pt x="979192" y="145584"/>
                    <a:pt x="989912" y="147322"/>
                    <a:pt x="1000697" y="147265"/>
                  </a:cubicBezTo>
                  <a:cubicBezTo>
                    <a:pt x="1007715" y="147316"/>
                    <a:pt x="1014716" y="146549"/>
                    <a:pt x="1021556" y="144979"/>
                  </a:cubicBezTo>
                  <a:cubicBezTo>
                    <a:pt x="1027497" y="143560"/>
                    <a:pt x="1033118" y="141040"/>
                    <a:pt x="1038130" y="137550"/>
                  </a:cubicBezTo>
                  <a:cubicBezTo>
                    <a:pt x="1042756" y="134265"/>
                    <a:pt x="1046568" y="129964"/>
                    <a:pt x="1049274" y="124977"/>
                  </a:cubicBezTo>
                  <a:cubicBezTo>
                    <a:pt x="1052110" y="119375"/>
                    <a:pt x="1053517" y="113158"/>
                    <a:pt x="1053370" y="106881"/>
                  </a:cubicBezTo>
                  <a:cubicBezTo>
                    <a:pt x="1053556" y="101194"/>
                    <a:pt x="1052380" y="95544"/>
                    <a:pt x="1049941" y="90403"/>
                  </a:cubicBezTo>
                  <a:cubicBezTo>
                    <a:pt x="1047794" y="85843"/>
                    <a:pt x="1044515" y="81908"/>
                    <a:pt x="1040416" y="78974"/>
                  </a:cubicBezTo>
                  <a:cubicBezTo>
                    <a:pt x="1035658" y="75589"/>
                    <a:pt x="1030426" y="72926"/>
                    <a:pt x="1024890" y="71069"/>
                  </a:cubicBezTo>
                  <a:cubicBezTo>
                    <a:pt x="1018242" y="68804"/>
                    <a:pt x="1011468" y="66927"/>
                    <a:pt x="1004602" y="65449"/>
                  </a:cubicBezTo>
                  <a:cubicBezTo>
                    <a:pt x="998030" y="63925"/>
                    <a:pt x="992410" y="62497"/>
                    <a:pt x="987647" y="61163"/>
                  </a:cubicBezTo>
                  <a:cubicBezTo>
                    <a:pt x="983475" y="60050"/>
                    <a:pt x="979446" y="58452"/>
                    <a:pt x="975646" y="56401"/>
                  </a:cubicBezTo>
                  <a:cubicBezTo>
                    <a:pt x="972768" y="54848"/>
                    <a:pt x="970365" y="52544"/>
                    <a:pt x="968693" y="49734"/>
                  </a:cubicBezTo>
                  <a:cubicBezTo>
                    <a:pt x="967113" y="46813"/>
                    <a:pt x="966325" y="43529"/>
                    <a:pt x="966407" y="40209"/>
                  </a:cubicBezTo>
                  <a:cubicBezTo>
                    <a:pt x="966142" y="33504"/>
                    <a:pt x="969076" y="27071"/>
                    <a:pt x="974312" y="22875"/>
                  </a:cubicBezTo>
                  <a:cubicBezTo>
                    <a:pt x="981641" y="18089"/>
                    <a:pt x="990353" y="15877"/>
                    <a:pt x="999077" y="16588"/>
                  </a:cubicBezTo>
                  <a:cubicBezTo>
                    <a:pt x="1007187" y="16618"/>
                    <a:pt x="1015212" y="18236"/>
                    <a:pt x="1022699" y="21351"/>
                  </a:cubicBezTo>
                  <a:cubicBezTo>
                    <a:pt x="1026022" y="22663"/>
                    <a:pt x="1029211" y="24290"/>
                    <a:pt x="1032224" y="26208"/>
                  </a:cubicBezTo>
                  <a:cubicBezTo>
                    <a:pt x="1034636" y="27694"/>
                    <a:pt x="1036818" y="29522"/>
                    <a:pt x="1038701" y="31637"/>
                  </a:cubicBezTo>
                  <a:close/>
                  <a:moveTo>
                    <a:pt x="805339" y="17351"/>
                  </a:moveTo>
                  <a:lnTo>
                    <a:pt x="847916" y="17351"/>
                  </a:lnTo>
                  <a:cubicBezTo>
                    <a:pt x="851411" y="17337"/>
                    <a:pt x="854863" y="18119"/>
                    <a:pt x="858012" y="19636"/>
                  </a:cubicBezTo>
                  <a:cubicBezTo>
                    <a:pt x="861218" y="21243"/>
                    <a:pt x="864069" y="23478"/>
                    <a:pt x="866394" y="26208"/>
                  </a:cubicBezTo>
                  <a:cubicBezTo>
                    <a:pt x="868804" y="29052"/>
                    <a:pt x="870734" y="32268"/>
                    <a:pt x="872109" y="35733"/>
                  </a:cubicBezTo>
                  <a:cubicBezTo>
                    <a:pt x="873566" y="39433"/>
                    <a:pt x="874309" y="43376"/>
                    <a:pt x="874300" y="47353"/>
                  </a:cubicBezTo>
                  <a:cubicBezTo>
                    <a:pt x="874295" y="51210"/>
                    <a:pt x="873651" y="55040"/>
                    <a:pt x="872395" y="58687"/>
                  </a:cubicBezTo>
                  <a:cubicBezTo>
                    <a:pt x="871275" y="62129"/>
                    <a:pt x="869567" y="65352"/>
                    <a:pt x="867347" y="68211"/>
                  </a:cubicBezTo>
                  <a:cubicBezTo>
                    <a:pt x="865248" y="71001"/>
                    <a:pt x="862545" y="73281"/>
                    <a:pt x="859441" y="74878"/>
                  </a:cubicBezTo>
                  <a:cubicBezTo>
                    <a:pt x="856270" y="76543"/>
                    <a:pt x="852735" y="77394"/>
                    <a:pt x="849154" y="77355"/>
                  </a:cubicBezTo>
                  <a:lnTo>
                    <a:pt x="805339" y="77355"/>
                  </a:lnTo>
                  <a:close/>
                  <a:moveTo>
                    <a:pt x="805339" y="145836"/>
                  </a:moveTo>
                  <a:lnTo>
                    <a:pt x="805339" y="93832"/>
                  </a:lnTo>
                  <a:lnTo>
                    <a:pt x="843439" y="93832"/>
                  </a:lnTo>
                  <a:lnTo>
                    <a:pt x="876491" y="145836"/>
                  </a:lnTo>
                  <a:lnTo>
                    <a:pt x="897350" y="145836"/>
                  </a:lnTo>
                  <a:lnTo>
                    <a:pt x="862203" y="90403"/>
                  </a:lnTo>
                  <a:cubicBezTo>
                    <a:pt x="866740" y="89227"/>
                    <a:pt x="871008" y="87190"/>
                    <a:pt x="874776" y="84403"/>
                  </a:cubicBezTo>
                  <a:cubicBezTo>
                    <a:pt x="878461" y="81782"/>
                    <a:pt x="881680" y="78563"/>
                    <a:pt x="884301" y="74878"/>
                  </a:cubicBezTo>
                  <a:cubicBezTo>
                    <a:pt x="886991" y="70971"/>
                    <a:pt x="889048" y="66663"/>
                    <a:pt x="890397" y="62115"/>
                  </a:cubicBezTo>
                  <a:cubicBezTo>
                    <a:pt x="891836" y="57391"/>
                    <a:pt x="892575" y="52481"/>
                    <a:pt x="892588" y="47543"/>
                  </a:cubicBezTo>
                  <a:cubicBezTo>
                    <a:pt x="892559" y="41763"/>
                    <a:pt x="891428" y="36041"/>
                    <a:pt x="889254" y="30685"/>
                  </a:cubicBezTo>
                  <a:cubicBezTo>
                    <a:pt x="887120" y="25217"/>
                    <a:pt x="884059" y="20159"/>
                    <a:pt x="880205" y="15731"/>
                  </a:cubicBezTo>
                  <a:cubicBezTo>
                    <a:pt x="876308" y="11330"/>
                    <a:pt x="871582" y="7738"/>
                    <a:pt x="866299" y="5159"/>
                  </a:cubicBezTo>
                  <a:cubicBezTo>
                    <a:pt x="860820" y="2463"/>
                    <a:pt x="854784" y="1093"/>
                    <a:pt x="848678" y="1159"/>
                  </a:cubicBezTo>
                  <a:lnTo>
                    <a:pt x="786670" y="1159"/>
                  </a:lnTo>
                  <a:lnTo>
                    <a:pt x="786670" y="145836"/>
                  </a:lnTo>
                  <a:close/>
                  <a:moveTo>
                    <a:pt x="649224" y="129549"/>
                  </a:moveTo>
                  <a:lnTo>
                    <a:pt x="649224" y="79545"/>
                  </a:lnTo>
                  <a:lnTo>
                    <a:pt x="717137" y="79545"/>
                  </a:lnTo>
                  <a:lnTo>
                    <a:pt x="717137" y="64211"/>
                  </a:lnTo>
                  <a:lnTo>
                    <a:pt x="649224" y="64211"/>
                  </a:lnTo>
                  <a:lnTo>
                    <a:pt x="649224" y="17351"/>
                  </a:lnTo>
                  <a:lnTo>
                    <a:pt x="726662" y="17351"/>
                  </a:lnTo>
                  <a:lnTo>
                    <a:pt x="726662" y="968"/>
                  </a:lnTo>
                  <a:lnTo>
                    <a:pt x="630460" y="968"/>
                  </a:lnTo>
                  <a:lnTo>
                    <a:pt x="630460" y="145836"/>
                  </a:lnTo>
                  <a:lnTo>
                    <a:pt x="728853" y="145836"/>
                  </a:lnTo>
                  <a:lnTo>
                    <a:pt x="728853" y="129549"/>
                  </a:lnTo>
                  <a:close/>
                  <a:moveTo>
                    <a:pt x="444151" y="968"/>
                  </a:moveTo>
                  <a:lnTo>
                    <a:pt x="503492" y="145836"/>
                  </a:lnTo>
                  <a:lnTo>
                    <a:pt x="519398" y="145836"/>
                  </a:lnTo>
                  <a:lnTo>
                    <a:pt x="578644" y="968"/>
                  </a:lnTo>
                  <a:lnTo>
                    <a:pt x="559594" y="968"/>
                  </a:lnTo>
                  <a:lnTo>
                    <a:pt x="511969" y="122787"/>
                  </a:lnTo>
                  <a:lnTo>
                    <a:pt x="464344" y="968"/>
                  </a:lnTo>
                  <a:close/>
                  <a:moveTo>
                    <a:pt x="392144" y="968"/>
                  </a:moveTo>
                  <a:lnTo>
                    <a:pt x="373761" y="968"/>
                  </a:lnTo>
                  <a:lnTo>
                    <a:pt x="373761" y="145836"/>
                  </a:lnTo>
                  <a:lnTo>
                    <a:pt x="392144" y="145836"/>
                  </a:lnTo>
                  <a:close/>
                  <a:moveTo>
                    <a:pt x="294227" y="145836"/>
                  </a:moveTo>
                  <a:lnTo>
                    <a:pt x="309753" y="145836"/>
                  </a:lnTo>
                  <a:lnTo>
                    <a:pt x="309753" y="1159"/>
                  </a:lnTo>
                  <a:lnTo>
                    <a:pt x="291370" y="1159"/>
                  </a:lnTo>
                  <a:lnTo>
                    <a:pt x="291370" y="113453"/>
                  </a:lnTo>
                  <a:lnTo>
                    <a:pt x="201644" y="587"/>
                  </a:lnTo>
                  <a:lnTo>
                    <a:pt x="187357" y="587"/>
                  </a:lnTo>
                  <a:lnTo>
                    <a:pt x="187357" y="145836"/>
                  </a:lnTo>
                  <a:lnTo>
                    <a:pt x="205740" y="145836"/>
                  </a:lnTo>
                  <a:lnTo>
                    <a:pt x="205740" y="35257"/>
                  </a:lnTo>
                  <a:close/>
                  <a:moveTo>
                    <a:pt x="40862" y="125548"/>
                  </a:moveTo>
                  <a:cubicBezTo>
                    <a:pt x="35495" y="122493"/>
                    <a:pt x="30952" y="118178"/>
                    <a:pt x="27623" y="112976"/>
                  </a:cubicBezTo>
                  <a:cubicBezTo>
                    <a:pt x="24161" y="107532"/>
                    <a:pt x="21739" y="101493"/>
                    <a:pt x="20479" y="95165"/>
                  </a:cubicBezTo>
                  <a:cubicBezTo>
                    <a:pt x="19051" y="88273"/>
                    <a:pt x="18349" y="81250"/>
                    <a:pt x="18383" y="74211"/>
                  </a:cubicBezTo>
                  <a:lnTo>
                    <a:pt x="18383" y="968"/>
                  </a:lnTo>
                  <a:lnTo>
                    <a:pt x="0" y="968"/>
                  </a:lnTo>
                  <a:lnTo>
                    <a:pt x="0" y="74212"/>
                  </a:lnTo>
                  <a:cubicBezTo>
                    <a:pt x="-17" y="83320"/>
                    <a:pt x="1038" y="92399"/>
                    <a:pt x="3143" y="101261"/>
                  </a:cubicBezTo>
                  <a:cubicBezTo>
                    <a:pt x="5028" y="109620"/>
                    <a:pt x="8557" y="117520"/>
                    <a:pt x="13526" y="124501"/>
                  </a:cubicBezTo>
                  <a:cubicBezTo>
                    <a:pt x="18505" y="131353"/>
                    <a:pt x="25032" y="136934"/>
                    <a:pt x="32576" y="140788"/>
                  </a:cubicBezTo>
                  <a:cubicBezTo>
                    <a:pt x="41711" y="145080"/>
                    <a:pt x="51727" y="147168"/>
                    <a:pt x="61818" y="146884"/>
                  </a:cubicBezTo>
                  <a:cubicBezTo>
                    <a:pt x="71665" y="147199"/>
                    <a:pt x="81450" y="145209"/>
                    <a:pt x="90393" y="141074"/>
                  </a:cubicBezTo>
                  <a:cubicBezTo>
                    <a:pt x="97931" y="137426"/>
                    <a:pt x="104469" y="132000"/>
                    <a:pt x="109443" y="125263"/>
                  </a:cubicBezTo>
                  <a:cubicBezTo>
                    <a:pt x="114454" y="118306"/>
                    <a:pt x="118076" y="110448"/>
                    <a:pt x="120110" y="102119"/>
                  </a:cubicBezTo>
                  <a:cubicBezTo>
                    <a:pt x="122438" y="93001"/>
                    <a:pt x="123591" y="83622"/>
                    <a:pt x="123539" y="74212"/>
                  </a:cubicBezTo>
                  <a:lnTo>
                    <a:pt x="123539" y="968"/>
                  </a:lnTo>
                  <a:lnTo>
                    <a:pt x="105156" y="968"/>
                  </a:lnTo>
                  <a:lnTo>
                    <a:pt x="105156" y="74212"/>
                  </a:lnTo>
                  <a:cubicBezTo>
                    <a:pt x="105161" y="81118"/>
                    <a:pt x="104491" y="88008"/>
                    <a:pt x="103156" y="94785"/>
                  </a:cubicBezTo>
                  <a:cubicBezTo>
                    <a:pt x="101893" y="101126"/>
                    <a:pt x="99506" y="107190"/>
                    <a:pt x="96107" y="112691"/>
                  </a:cubicBezTo>
                  <a:cubicBezTo>
                    <a:pt x="92749" y="117985"/>
                    <a:pt x="88136" y="122369"/>
                    <a:pt x="82677" y="125453"/>
                  </a:cubicBezTo>
                  <a:cubicBezTo>
                    <a:pt x="76248" y="128906"/>
                    <a:pt x="69015" y="130583"/>
                    <a:pt x="61722" y="130311"/>
                  </a:cubicBezTo>
                  <a:cubicBezTo>
                    <a:pt x="54500" y="130601"/>
                    <a:pt x="47331" y="128957"/>
                    <a:pt x="40958" y="125549"/>
                  </a:cubicBezTo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9D874B-3583-EF47-AD3F-3060FDC8A5F5}"/>
                </a:ext>
              </a:extLst>
            </p:cNvPr>
            <p:cNvSpPr/>
            <p:nvPr/>
          </p:nvSpPr>
          <p:spPr>
            <a:xfrm>
              <a:off x="8688691" y="4676550"/>
              <a:ext cx="216569" cy="253825"/>
            </a:xfrm>
            <a:custGeom>
              <a:avLst/>
              <a:gdLst>
                <a:gd name="connsiteX0" fmla="*/ 165761 w 216569"/>
                <a:gd name="connsiteY0" fmla="*/ 90584 h 253825"/>
                <a:gd name="connsiteX1" fmla="*/ 136138 w 216569"/>
                <a:gd name="connsiteY1" fmla="*/ 104966 h 253825"/>
                <a:gd name="connsiteX2" fmla="*/ 56985 w 216569"/>
                <a:gd name="connsiteY2" fmla="*/ 104966 h 253825"/>
                <a:gd name="connsiteX3" fmla="*/ 60033 w 216569"/>
                <a:gd name="connsiteY3" fmla="*/ 87631 h 253825"/>
                <a:gd name="connsiteX4" fmla="*/ 60891 w 216569"/>
                <a:gd name="connsiteY4" fmla="*/ 84679 h 253825"/>
                <a:gd name="connsiteX5" fmla="*/ 116421 w 216569"/>
                <a:gd name="connsiteY5" fmla="*/ 39533 h 253825"/>
                <a:gd name="connsiteX6" fmla="*/ 134328 w 216569"/>
                <a:gd name="connsiteY6" fmla="*/ 41628 h 253825"/>
                <a:gd name="connsiteX7" fmla="*/ 146139 w 216569"/>
                <a:gd name="connsiteY7" fmla="*/ 46391 h 253825"/>
                <a:gd name="connsiteX8" fmla="*/ 155664 w 216569"/>
                <a:gd name="connsiteY8" fmla="*/ 53724 h 253825"/>
                <a:gd name="connsiteX9" fmla="*/ 164332 w 216569"/>
                <a:gd name="connsiteY9" fmla="*/ 64106 h 253825"/>
                <a:gd name="connsiteX10" fmla="*/ 165475 w 216569"/>
                <a:gd name="connsiteY10" fmla="*/ 90394 h 253825"/>
                <a:gd name="connsiteX11" fmla="*/ 212433 w 216569"/>
                <a:gd name="connsiteY11" fmla="*/ 59344 h 253825"/>
                <a:gd name="connsiteX12" fmla="*/ 172047 w 216569"/>
                <a:gd name="connsiteY12" fmla="*/ 12483 h 253825"/>
                <a:gd name="connsiteX13" fmla="*/ 118898 w 216569"/>
                <a:gd name="connsiteY13" fmla="*/ 6 h 253825"/>
                <a:gd name="connsiteX14" fmla="*/ 1 w 216569"/>
                <a:gd name="connsiteY14" fmla="*/ 119608 h 253825"/>
                <a:gd name="connsiteX15" fmla="*/ 26 w 216569"/>
                <a:gd name="connsiteY15" fmla="*/ 121729 h 253825"/>
                <a:gd name="connsiteX16" fmla="*/ 123851 w 216569"/>
                <a:gd name="connsiteY16" fmla="*/ 253738 h 253825"/>
                <a:gd name="connsiteX17" fmla="*/ 208052 w 216569"/>
                <a:gd name="connsiteY17" fmla="*/ 222784 h 253825"/>
                <a:gd name="connsiteX18" fmla="*/ 192145 w 216569"/>
                <a:gd name="connsiteY18" fmla="*/ 192401 h 253825"/>
                <a:gd name="connsiteX19" fmla="*/ 132519 w 216569"/>
                <a:gd name="connsiteY19" fmla="*/ 216688 h 253825"/>
                <a:gd name="connsiteX20" fmla="*/ 58033 w 216569"/>
                <a:gd name="connsiteY20" fmla="*/ 142969 h 253825"/>
                <a:gd name="connsiteX21" fmla="*/ 122803 w 216569"/>
                <a:gd name="connsiteY21" fmla="*/ 143635 h 253825"/>
                <a:gd name="connsiteX22" fmla="*/ 163570 w 216569"/>
                <a:gd name="connsiteY22" fmla="*/ 140302 h 253825"/>
                <a:gd name="connsiteX23" fmla="*/ 195383 w 216569"/>
                <a:gd name="connsiteY23" fmla="*/ 127444 h 253825"/>
                <a:gd name="connsiteX24" fmla="*/ 212719 w 216569"/>
                <a:gd name="connsiteY24" fmla="*/ 59153 h 25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569" h="253825">
                  <a:moveTo>
                    <a:pt x="165761" y="90584"/>
                  </a:moveTo>
                  <a:cubicBezTo>
                    <a:pt x="158962" y="100088"/>
                    <a:pt x="147812" y="105501"/>
                    <a:pt x="136138" y="104966"/>
                  </a:cubicBezTo>
                  <a:cubicBezTo>
                    <a:pt x="119279" y="104966"/>
                    <a:pt x="77559" y="104966"/>
                    <a:pt x="56985" y="104966"/>
                  </a:cubicBezTo>
                  <a:cubicBezTo>
                    <a:pt x="57526" y="99114"/>
                    <a:pt x="58546" y="93317"/>
                    <a:pt x="60033" y="87631"/>
                  </a:cubicBezTo>
                  <a:lnTo>
                    <a:pt x="60891" y="84679"/>
                  </a:lnTo>
                  <a:cubicBezTo>
                    <a:pt x="66083" y="58203"/>
                    <a:pt x="89442" y="39212"/>
                    <a:pt x="116421" y="39533"/>
                  </a:cubicBezTo>
                  <a:cubicBezTo>
                    <a:pt x="122456" y="39445"/>
                    <a:pt x="128477" y="40149"/>
                    <a:pt x="134328" y="41628"/>
                  </a:cubicBezTo>
                  <a:cubicBezTo>
                    <a:pt x="138475" y="42637"/>
                    <a:pt x="142453" y="44241"/>
                    <a:pt x="146139" y="46391"/>
                  </a:cubicBezTo>
                  <a:cubicBezTo>
                    <a:pt x="149557" y="48503"/>
                    <a:pt x="152749" y="50960"/>
                    <a:pt x="155664" y="53724"/>
                  </a:cubicBezTo>
                  <a:cubicBezTo>
                    <a:pt x="159033" y="56755"/>
                    <a:pt x="161951" y="60251"/>
                    <a:pt x="164332" y="64106"/>
                  </a:cubicBezTo>
                  <a:cubicBezTo>
                    <a:pt x="169368" y="72040"/>
                    <a:pt x="169803" y="82053"/>
                    <a:pt x="165475" y="90394"/>
                  </a:cubicBezTo>
                  <a:moveTo>
                    <a:pt x="212433" y="59344"/>
                  </a:moveTo>
                  <a:cubicBezTo>
                    <a:pt x="204051" y="30199"/>
                    <a:pt x="172047" y="12483"/>
                    <a:pt x="172047" y="12483"/>
                  </a:cubicBezTo>
                  <a:cubicBezTo>
                    <a:pt x="155599" y="4093"/>
                    <a:pt x="137362" y="-189"/>
                    <a:pt x="118898" y="6"/>
                  </a:cubicBezTo>
                  <a:cubicBezTo>
                    <a:pt x="53036" y="203"/>
                    <a:pt x="-196" y="53750"/>
                    <a:pt x="1" y="119608"/>
                  </a:cubicBezTo>
                  <a:cubicBezTo>
                    <a:pt x="3" y="120315"/>
                    <a:pt x="11" y="121022"/>
                    <a:pt x="26" y="121729"/>
                  </a:cubicBezTo>
                  <a:cubicBezTo>
                    <a:pt x="26" y="199449"/>
                    <a:pt x="50889" y="253738"/>
                    <a:pt x="123851" y="253738"/>
                  </a:cubicBezTo>
                  <a:cubicBezTo>
                    <a:pt x="154903" y="254937"/>
                    <a:pt x="185170" y="243810"/>
                    <a:pt x="208052" y="222784"/>
                  </a:cubicBezTo>
                  <a:lnTo>
                    <a:pt x="192145" y="192401"/>
                  </a:lnTo>
                  <a:cubicBezTo>
                    <a:pt x="175691" y="207172"/>
                    <a:pt x="154611" y="215759"/>
                    <a:pt x="132519" y="216688"/>
                  </a:cubicBezTo>
                  <a:cubicBezTo>
                    <a:pt x="92323" y="216688"/>
                    <a:pt x="65177" y="188972"/>
                    <a:pt x="58033" y="142969"/>
                  </a:cubicBezTo>
                  <a:cubicBezTo>
                    <a:pt x="75369" y="142969"/>
                    <a:pt x="93847" y="143635"/>
                    <a:pt x="122803" y="143635"/>
                  </a:cubicBezTo>
                  <a:cubicBezTo>
                    <a:pt x="136467" y="143830"/>
                    <a:pt x="150119" y="142714"/>
                    <a:pt x="163570" y="140302"/>
                  </a:cubicBezTo>
                  <a:cubicBezTo>
                    <a:pt x="174944" y="138242"/>
                    <a:pt x="185773" y="133866"/>
                    <a:pt x="195383" y="127444"/>
                  </a:cubicBezTo>
                  <a:cubicBezTo>
                    <a:pt x="214742" y="110463"/>
                    <a:pt x="221635" y="83310"/>
                    <a:pt x="212719" y="59153"/>
                  </a:cubicBezTo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95A80A-F8D1-A894-E558-AAD2D8A6CC0E}"/>
                </a:ext>
              </a:extLst>
            </p:cNvPr>
            <p:cNvSpPr/>
            <p:nvPr/>
          </p:nvSpPr>
          <p:spPr>
            <a:xfrm>
              <a:off x="8950178" y="4583764"/>
              <a:ext cx="74961" cy="338334"/>
            </a:xfrm>
            <a:custGeom>
              <a:avLst/>
              <a:gdLst>
                <a:gd name="connsiteX0" fmla="*/ 12097 w 74961"/>
                <a:gd name="connsiteY0" fmla="*/ 41742 h 338334"/>
                <a:gd name="connsiteX1" fmla="*/ 12097 w 74961"/>
                <a:gd name="connsiteY1" fmla="*/ 292712 h 338334"/>
                <a:gd name="connsiteX2" fmla="*/ 0 w 74961"/>
                <a:gd name="connsiteY2" fmla="*/ 316714 h 338334"/>
                <a:gd name="connsiteX3" fmla="*/ 0 w 74961"/>
                <a:gd name="connsiteY3" fmla="*/ 338334 h 338334"/>
                <a:gd name="connsiteX4" fmla="*/ 74962 w 74961"/>
                <a:gd name="connsiteY4" fmla="*/ 338334 h 338334"/>
                <a:gd name="connsiteX5" fmla="*/ 74962 w 74961"/>
                <a:gd name="connsiteY5" fmla="*/ 316237 h 338334"/>
                <a:gd name="connsiteX6" fmla="*/ 63056 w 74961"/>
                <a:gd name="connsiteY6" fmla="*/ 292521 h 338334"/>
                <a:gd name="connsiteX7" fmla="*/ 63056 w 74961"/>
                <a:gd name="connsiteY7" fmla="*/ 16311 h 338334"/>
                <a:gd name="connsiteX8" fmla="*/ 45284 w 74961"/>
                <a:gd name="connsiteY8" fmla="*/ 16 h 338334"/>
                <a:gd name="connsiteX9" fmla="*/ 44006 w 74961"/>
                <a:gd name="connsiteY9" fmla="*/ 120 h 338334"/>
                <a:gd name="connsiteX10" fmla="*/ 2667 w 74961"/>
                <a:gd name="connsiteY10" fmla="*/ 120 h 338334"/>
                <a:gd name="connsiteX11" fmla="*/ 2667 w 74961"/>
                <a:gd name="connsiteY11" fmla="*/ 27646 h 338334"/>
                <a:gd name="connsiteX12" fmla="*/ 12192 w 74961"/>
                <a:gd name="connsiteY12" fmla="*/ 41361 h 33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61" h="338334">
                  <a:moveTo>
                    <a:pt x="12097" y="41742"/>
                  </a:moveTo>
                  <a:lnTo>
                    <a:pt x="12097" y="292712"/>
                  </a:lnTo>
                  <a:cubicBezTo>
                    <a:pt x="12097" y="317571"/>
                    <a:pt x="0" y="316714"/>
                    <a:pt x="0" y="316714"/>
                  </a:cubicBezTo>
                  <a:lnTo>
                    <a:pt x="0" y="338334"/>
                  </a:lnTo>
                  <a:lnTo>
                    <a:pt x="74962" y="338334"/>
                  </a:lnTo>
                  <a:lnTo>
                    <a:pt x="74962" y="316237"/>
                  </a:lnTo>
                  <a:cubicBezTo>
                    <a:pt x="74962" y="316237"/>
                    <a:pt x="63056" y="317571"/>
                    <a:pt x="63056" y="292521"/>
                  </a:cubicBezTo>
                  <a:lnTo>
                    <a:pt x="63056" y="16311"/>
                  </a:lnTo>
                  <a:cubicBezTo>
                    <a:pt x="62648" y="6904"/>
                    <a:pt x="54692" y="-391"/>
                    <a:pt x="45284" y="16"/>
                  </a:cubicBezTo>
                  <a:cubicBezTo>
                    <a:pt x="44857" y="35"/>
                    <a:pt x="44430" y="69"/>
                    <a:pt x="44006" y="120"/>
                  </a:cubicBezTo>
                  <a:lnTo>
                    <a:pt x="2667" y="120"/>
                  </a:lnTo>
                  <a:lnTo>
                    <a:pt x="2667" y="27646"/>
                  </a:lnTo>
                  <a:cubicBezTo>
                    <a:pt x="2667" y="27646"/>
                    <a:pt x="12192" y="26312"/>
                    <a:pt x="12192" y="41361"/>
                  </a:cubicBezTo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084656-85F4-97D0-9072-D1D45C31CBB1}"/>
                </a:ext>
              </a:extLst>
            </p:cNvPr>
            <p:cNvSpPr/>
            <p:nvPr/>
          </p:nvSpPr>
          <p:spPr>
            <a:xfrm>
              <a:off x="9196185" y="4676550"/>
              <a:ext cx="216624" cy="253825"/>
            </a:xfrm>
            <a:custGeom>
              <a:avLst/>
              <a:gdLst>
                <a:gd name="connsiteX0" fmla="*/ 166140 w 216624"/>
                <a:gd name="connsiteY0" fmla="*/ 90584 h 253825"/>
                <a:gd name="connsiteX1" fmla="*/ 136517 w 216624"/>
                <a:gd name="connsiteY1" fmla="*/ 104966 h 253825"/>
                <a:gd name="connsiteX2" fmla="*/ 57460 w 216624"/>
                <a:gd name="connsiteY2" fmla="*/ 104966 h 253825"/>
                <a:gd name="connsiteX3" fmla="*/ 60508 w 216624"/>
                <a:gd name="connsiteY3" fmla="*/ 87631 h 253825"/>
                <a:gd name="connsiteX4" fmla="*/ 61270 w 216624"/>
                <a:gd name="connsiteY4" fmla="*/ 84679 h 253825"/>
                <a:gd name="connsiteX5" fmla="*/ 116896 w 216624"/>
                <a:gd name="connsiteY5" fmla="*/ 39533 h 253825"/>
                <a:gd name="connsiteX6" fmla="*/ 134707 w 216624"/>
                <a:gd name="connsiteY6" fmla="*/ 41628 h 253825"/>
                <a:gd name="connsiteX7" fmla="*/ 146614 w 216624"/>
                <a:gd name="connsiteY7" fmla="*/ 46391 h 253825"/>
                <a:gd name="connsiteX8" fmla="*/ 156139 w 216624"/>
                <a:gd name="connsiteY8" fmla="*/ 53724 h 253825"/>
                <a:gd name="connsiteX9" fmla="*/ 164902 w 216624"/>
                <a:gd name="connsiteY9" fmla="*/ 64106 h 253825"/>
                <a:gd name="connsiteX10" fmla="*/ 165949 w 216624"/>
                <a:gd name="connsiteY10" fmla="*/ 90394 h 253825"/>
                <a:gd name="connsiteX11" fmla="*/ 212908 w 216624"/>
                <a:gd name="connsiteY11" fmla="*/ 59344 h 253825"/>
                <a:gd name="connsiteX12" fmla="*/ 172617 w 216624"/>
                <a:gd name="connsiteY12" fmla="*/ 12483 h 253825"/>
                <a:gd name="connsiteX13" fmla="*/ 119467 w 216624"/>
                <a:gd name="connsiteY13" fmla="*/ 6 h 253825"/>
                <a:gd name="connsiteX14" fmla="*/ 0 w 216624"/>
                <a:gd name="connsiteY14" fmla="*/ 119229 h 253825"/>
                <a:gd name="connsiteX15" fmla="*/ 24 w 216624"/>
                <a:gd name="connsiteY15" fmla="*/ 121729 h 253825"/>
                <a:gd name="connsiteX16" fmla="*/ 123849 w 216624"/>
                <a:gd name="connsiteY16" fmla="*/ 253738 h 253825"/>
                <a:gd name="connsiteX17" fmla="*/ 208050 w 216624"/>
                <a:gd name="connsiteY17" fmla="*/ 222784 h 253825"/>
                <a:gd name="connsiteX18" fmla="*/ 192143 w 216624"/>
                <a:gd name="connsiteY18" fmla="*/ 192401 h 253825"/>
                <a:gd name="connsiteX19" fmla="*/ 132612 w 216624"/>
                <a:gd name="connsiteY19" fmla="*/ 216688 h 253825"/>
                <a:gd name="connsiteX20" fmla="*/ 58031 w 216624"/>
                <a:gd name="connsiteY20" fmla="*/ 142969 h 253825"/>
                <a:gd name="connsiteX21" fmla="*/ 122801 w 216624"/>
                <a:gd name="connsiteY21" fmla="*/ 143635 h 253825"/>
                <a:gd name="connsiteX22" fmla="*/ 163568 w 216624"/>
                <a:gd name="connsiteY22" fmla="*/ 140302 h 253825"/>
                <a:gd name="connsiteX23" fmla="*/ 195477 w 216624"/>
                <a:gd name="connsiteY23" fmla="*/ 127444 h 253825"/>
                <a:gd name="connsiteX24" fmla="*/ 212717 w 216624"/>
                <a:gd name="connsiteY24" fmla="*/ 59153 h 25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624" h="253825">
                  <a:moveTo>
                    <a:pt x="166140" y="90584"/>
                  </a:moveTo>
                  <a:cubicBezTo>
                    <a:pt x="159353" y="100102"/>
                    <a:pt x="148194" y="105519"/>
                    <a:pt x="136517" y="104966"/>
                  </a:cubicBezTo>
                  <a:cubicBezTo>
                    <a:pt x="119658" y="104966"/>
                    <a:pt x="78034" y="104966"/>
                    <a:pt x="57460" y="104966"/>
                  </a:cubicBezTo>
                  <a:cubicBezTo>
                    <a:pt x="58001" y="99114"/>
                    <a:pt x="59020" y="93317"/>
                    <a:pt x="60508" y="87631"/>
                  </a:cubicBezTo>
                  <a:lnTo>
                    <a:pt x="61270" y="84679"/>
                  </a:lnTo>
                  <a:cubicBezTo>
                    <a:pt x="66468" y="58168"/>
                    <a:pt x="89881" y="39166"/>
                    <a:pt x="116896" y="39533"/>
                  </a:cubicBezTo>
                  <a:cubicBezTo>
                    <a:pt x="122899" y="39444"/>
                    <a:pt x="128888" y="40149"/>
                    <a:pt x="134707" y="41628"/>
                  </a:cubicBezTo>
                  <a:cubicBezTo>
                    <a:pt x="138878" y="42656"/>
                    <a:pt x="142885" y="44259"/>
                    <a:pt x="146614" y="46391"/>
                  </a:cubicBezTo>
                  <a:cubicBezTo>
                    <a:pt x="150032" y="48502"/>
                    <a:pt x="153224" y="50959"/>
                    <a:pt x="156139" y="53724"/>
                  </a:cubicBezTo>
                  <a:cubicBezTo>
                    <a:pt x="159564" y="56725"/>
                    <a:pt x="162519" y="60225"/>
                    <a:pt x="164902" y="64106"/>
                  </a:cubicBezTo>
                  <a:cubicBezTo>
                    <a:pt x="169965" y="72038"/>
                    <a:pt x="170366" y="82083"/>
                    <a:pt x="165949" y="90394"/>
                  </a:cubicBezTo>
                  <a:moveTo>
                    <a:pt x="212908" y="59344"/>
                  </a:moveTo>
                  <a:cubicBezTo>
                    <a:pt x="204526" y="30199"/>
                    <a:pt x="172617" y="12483"/>
                    <a:pt x="172617" y="12483"/>
                  </a:cubicBezTo>
                  <a:cubicBezTo>
                    <a:pt x="156168" y="4093"/>
                    <a:pt x="137932" y="-189"/>
                    <a:pt x="119467" y="6"/>
                  </a:cubicBezTo>
                  <a:cubicBezTo>
                    <a:pt x="53553" y="-59"/>
                    <a:pt x="66" y="53319"/>
                    <a:pt x="0" y="119229"/>
                  </a:cubicBezTo>
                  <a:cubicBezTo>
                    <a:pt x="-1" y="120062"/>
                    <a:pt x="7" y="120896"/>
                    <a:pt x="24" y="121729"/>
                  </a:cubicBezTo>
                  <a:cubicBezTo>
                    <a:pt x="24" y="199449"/>
                    <a:pt x="50983" y="253738"/>
                    <a:pt x="123849" y="253738"/>
                  </a:cubicBezTo>
                  <a:cubicBezTo>
                    <a:pt x="154902" y="254937"/>
                    <a:pt x="185169" y="243810"/>
                    <a:pt x="208050" y="222784"/>
                  </a:cubicBezTo>
                  <a:lnTo>
                    <a:pt x="192143" y="192401"/>
                  </a:lnTo>
                  <a:cubicBezTo>
                    <a:pt x="175714" y="207152"/>
                    <a:pt x="154671" y="215737"/>
                    <a:pt x="132612" y="216688"/>
                  </a:cubicBezTo>
                  <a:cubicBezTo>
                    <a:pt x="92321" y="216688"/>
                    <a:pt x="65175" y="188972"/>
                    <a:pt x="58031" y="142969"/>
                  </a:cubicBezTo>
                  <a:cubicBezTo>
                    <a:pt x="75462" y="142969"/>
                    <a:pt x="93940" y="143635"/>
                    <a:pt x="122801" y="143635"/>
                  </a:cubicBezTo>
                  <a:cubicBezTo>
                    <a:pt x="136466" y="143839"/>
                    <a:pt x="150118" y="142723"/>
                    <a:pt x="163568" y="140302"/>
                  </a:cubicBezTo>
                  <a:cubicBezTo>
                    <a:pt x="174964" y="138216"/>
                    <a:pt x="185819" y="133842"/>
                    <a:pt x="195477" y="127444"/>
                  </a:cubicBezTo>
                  <a:cubicBezTo>
                    <a:pt x="214850" y="110470"/>
                    <a:pt x="221713" y="83288"/>
                    <a:pt x="212717" y="59153"/>
                  </a:cubicBezTo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217433-276D-8E27-1127-40C4FFB4F45D}"/>
                </a:ext>
              </a:extLst>
            </p:cNvPr>
            <p:cNvSpPr/>
            <p:nvPr/>
          </p:nvSpPr>
          <p:spPr>
            <a:xfrm>
              <a:off x="9078479" y="4583552"/>
              <a:ext cx="74866" cy="338545"/>
            </a:xfrm>
            <a:custGeom>
              <a:avLst/>
              <a:gdLst>
                <a:gd name="connsiteX0" fmla="*/ 12002 w 74866"/>
                <a:gd name="connsiteY0" fmla="*/ 41858 h 338545"/>
                <a:gd name="connsiteX1" fmla="*/ 12002 w 74866"/>
                <a:gd name="connsiteY1" fmla="*/ 292733 h 338545"/>
                <a:gd name="connsiteX2" fmla="*/ 0 w 74866"/>
                <a:gd name="connsiteY2" fmla="*/ 316734 h 338545"/>
                <a:gd name="connsiteX3" fmla="*/ 0 w 74866"/>
                <a:gd name="connsiteY3" fmla="*/ 338546 h 338545"/>
                <a:gd name="connsiteX4" fmla="*/ 74867 w 74866"/>
                <a:gd name="connsiteY4" fmla="*/ 338546 h 338545"/>
                <a:gd name="connsiteX5" fmla="*/ 74867 w 74866"/>
                <a:gd name="connsiteY5" fmla="*/ 316449 h 338545"/>
                <a:gd name="connsiteX6" fmla="*/ 62960 w 74866"/>
                <a:gd name="connsiteY6" fmla="*/ 292733 h 338545"/>
                <a:gd name="connsiteX7" fmla="*/ 62960 w 74866"/>
                <a:gd name="connsiteY7" fmla="*/ 16523 h 338545"/>
                <a:gd name="connsiteX8" fmla="*/ 46911 w 74866"/>
                <a:gd name="connsiteY8" fmla="*/ 2 h 338545"/>
                <a:gd name="connsiteX9" fmla="*/ 43910 w 74866"/>
                <a:gd name="connsiteY9" fmla="*/ 236 h 338545"/>
                <a:gd name="connsiteX10" fmla="*/ 2572 w 74866"/>
                <a:gd name="connsiteY10" fmla="*/ 236 h 338545"/>
                <a:gd name="connsiteX11" fmla="*/ 2572 w 74866"/>
                <a:gd name="connsiteY11" fmla="*/ 27762 h 338545"/>
                <a:gd name="connsiteX12" fmla="*/ 12097 w 74866"/>
                <a:gd name="connsiteY12" fmla="*/ 41477 h 33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866" h="338545">
                  <a:moveTo>
                    <a:pt x="12002" y="41858"/>
                  </a:moveTo>
                  <a:lnTo>
                    <a:pt x="12002" y="292733"/>
                  </a:lnTo>
                  <a:cubicBezTo>
                    <a:pt x="12002" y="317687"/>
                    <a:pt x="0" y="316734"/>
                    <a:pt x="0" y="316734"/>
                  </a:cubicBezTo>
                  <a:lnTo>
                    <a:pt x="0" y="338546"/>
                  </a:lnTo>
                  <a:lnTo>
                    <a:pt x="74867" y="338546"/>
                  </a:lnTo>
                  <a:lnTo>
                    <a:pt x="74867" y="316449"/>
                  </a:lnTo>
                  <a:cubicBezTo>
                    <a:pt x="74867" y="316449"/>
                    <a:pt x="62960" y="317782"/>
                    <a:pt x="62960" y="292733"/>
                  </a:cubicBezTo>
                  <a:lnTo>
                    <a:pt x="62960" y="16523"/>
                  </a:lnTo>
                  <a:cubicBezTo>
                    <a:pt x="63091" y="7529"/>
                    <a:pt x="55905" y="132"/>
                    <a:pt x="46911" y="2"/>
                  </a:cubicBezTo>
                  <a:cubicBezTo>
                    <a:pt x="45905" y="-13"/>
                    <a:pt x="44901" y="66"/>
                    <a:pt x="43910" y="236"/>
                  </a:cubicBezTo>
                  <a:lnTo>
                    <a:pt x="2572" y="236"/>
                  </a:lnTo>
                  <a:lnTo>
                    <a:pt x="2572" y="27762"/>
                  </a:lnTo>
                  <a:cubicBezTo>
                    <a:pt x="2572" y="27762"/>
                    <a:pt x="12097" y="26429"/>
                    <a:pt x="12097" y="41477"/>
                  </a:cubicBezTo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30F3B8-D926-27C5-FA21-F7921F605F3E}"/>
                </a:ext>
              </a:extLst>
            </p:cNvPr>
            <p:cNvSpPr/>
            <p:nvPr/>
          </p:nvSpPr>
          <p:spPr>
            <a:xfrm>
              <a:off x="10730496" y="4583868"/>
              <a:ext cx="217646" cy="338229"/>
            </a:xfrm>
            <a:custGeom>
              <a:avLst/>
              <a:gdLst>
                <a:gd name="connsiteX0" fmla="*/ 217646 w 217646"/>
                <a:gd name="connsiteY0" fmla="*/ 338230 h 338229"/>
                <a:gd name="connsiteX1" fmla="*/ 217646 w 217646"/>
                <a:gd name="connsiteY1" fmla="*/ 316133 h 338229"/>
                <a:gd name="connsiteX2" fmla="*/ 205835 w 217646"/>
                <a:gd name="connsiteY2" fmla="*/ 292417 h 338229"/>
                <a:gd name="connsiteX3" fmla="*/ 205835 w 217646"/>
                <a:gd name="connsiteY3" fmla="*/ 174790 h 338229"/>
                <a:gd name="connsiteX4" fmla="*/ 120586 w 217646"/>
                <a:gd name="connsiteY4" fmla="*/ 92784 h 338229"/>
                <a:gd name="connsiteX5" fmla="*/ 63436 w 217646"/>
                <a:gd name="connsiteY5" fmla="*/ 111833 h 338229"/>
                <a:gd name="connsiteX6" fmla="*/ 63436 w 217646"/>
                <a:gd name="connsiteY6" fmla="*/ 16017 h 338229"/>
                <a:gd name="connsiteX7" fmla="*/ 45200 w 217646"/>
                <a:gd name="connsiteY7" fmla="*/ 38 h 338229"/>
                <a:gd name="connsiteX8" fmla="*/ 44386 w 217646"/>
                <a:gd name="connsiteY8" fmla="*/ 111 h 338229"/>
                <a:gd name="connsiteX9" fmla="*/ 2953 w 217646"/>
                <a:gd name="connsiteY9" fmla="*/ 111 h 338229"/>
                <a:gd name="connsiteX10" fmla="*/ 2953 w 217646"/>
                <a:gd name="connsiteY10" fmla="*/ 27637 h 338229"/>
                <a:gd name="connsiteX11" fmla="*/ 12001 w 217646"/>
                <a:gd name="connsiteY11" fmla="*/ 40780 h 338229"/>
                <a:gd name="connsiteX12" fmla="*/ 12001 w 217646"/>
                <a:gd name="connsiteY12" fmla="*/ 294608 h 338229"/>
                <a:gd name="connsiteX13" fmla="*/ 0 w 217646"/>
                <a:gd name="connsiteY13" fmla="*/ 316324 h 338229"/>
                <a:gd name="connsiteX14" fmla="*/ 0 w 217646"/>
                <a:gd name="connsiteY14" fmla="*/ 338230 h 338229"/>
                <a:gd name="connsiteX15" fmla="*/ 74866 w 217646"/>
                <a:gd name="connsiteY15" fmla="*/ 338230 h 338229"/>
                <a:gd name="connsiteX16" fmla="*/ 74866 w 217646"/>
                <a:gd name="connsiteY16" fmla="*/ 316133 h 338229"/>
                <a:gd name="connsiteX17" fmla="*/ 63055 w 217646"/>
                <a:gd name="connsiteY17" fmla="*/ 292417 h 338229"/>
                <a:gd name="connsiteX18" fmla="*/ 63055 w 217646"/>
                <a:gd name="connsiteY18" fmla="*/ 172885 h 338229"/>
                <a:gd name="connsiteX19" fmla="*/ 110680 w 217646"/>
                <a:gd name="connsiteY19" fmla="*/ 134787 h 338229"/>
                <a:gd name="connsiteX20" fmla="*/ 154019 w 217646"/>
                <a:gd name="connsiteY20" fmla="*/ 175933 h 338229"/>
                <a:gd name="connsiteX21" fmla="*/ 154019 w 217646"/>
                <a:gd name="connsiteY21" fmla="*/ 292703 h 338229"/>
                <a:gd name="connsiteX22" fmla="*/ 142018 w 217646"/>
                <a:gd name="connsiteY22" fmla="*/ 316324 h 338229"/>
                <a:gd name="connsiteX23" fmla="*/ 142018 w 217646"/>
                <a:gd name="connsiteY23" fmla="*/ 338230 h 33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7646" h="338229">
                  <a:moveTo>
                    <a:pt x="217646" y="338230"/>
                  </a:moveTo>
                  <a:lnTo>
                    <a:pt x="217646" y="316133"/>
                  </a:lnTo>
                  <a:cubicBezTo>
                    <a:pt x="217646" y="316133"/>
                    <a:pt x="205835" y="317752"/>
                    <a:pt x="205835" y="292417"/>
                  </a:cubicBezTo>
                  <a:lnTo>
                    <a:pt x="205835" y="174790"/>
                  </a:lnTo>
                  <a:cubicBezTo>
                    <a:pt x="205835" y="125739"/>
                    <a:pt x="171545" y="92784"/>
                    <a:pt x="120586" y="92784"/>
                  </a:cubicBezTo>
                  <a:cubicBezTo>
                    <a:pt x="99905" y="92327"/>
                    <a:pt x="79706" y="99059"/>
                    <a:pt x="63436" y="111833"/>
                  </a:cubicBezTo>
                  <a:lnTo>
                    <a:pt x="63436" y="16017"/>
                  </a:lnTo>
                  <a:cubicBezTo>
                    <a:pt x="62813" y="6569"/>
                    <a:pt x="54649" y="-585"/>
                    <a:pt x="45200" y="38"/>
                  </a:cubicBezTo>
                  <a:cubicBezTo>
                    <a:pt x="44928" y="56"/>
                    <a:pt x="44657" y="80"/>
                    <a:pt x="44386" y="111"/>
                  </a:cubicBezTo>
                  <a:lnTo>
                    <a:pt x="2953" y="111"/>
                  </a:lnTo>
                  <a:lnTo>
                    <a:pt x="2953" y="27637"/>
                  </a:lnTo>
                  <a:cubicBezTo>
                    <a:pt x="2953" y="27637"/>
                    <a:pt x="12001" y="26779"/>
                    <a:pt x="12001" y="40780"/>
                  </a:cubicBezTo>
                  <a:lnTo>
                    <a:pt x="12001" y="294608"/>
                  </a:lnTo>
                  <a:cubicBezTo>
                    <a:pt x="12001" y="315752"/>
                    <a:pt x="0" y="316324"/>
                    <a:pt x="0" y="316324"/>
                  </a:cubicBezTo>
                  <a:lnTo>
                    <a:pt x="0" y="338230"/>
                  </a:lnTo>
                  <a:lnTo>
                    <a:pt x="74866" y="338230"/>
                  </a:lnTo>
                  <a:lnTo>
                    <a:pt x="74866" y="316133"/>
                  </a:lnTo>
                  <a:cubicBezTo>
                    <a:pt x="74866" y="316133"/>
                    <a:pt x="63055" y="317467"/>
                    <a:pt x="63055" y="292417"/>
                  </a:cubicBezTo>
                  <a:lnTo>
                    <a:pt x="63055" y="172885"/>
                  </a:lnTo>
                  <a:cubicBezTo>
                    <a:pt x="69241" y="151369"/>
                    <a:pt x="88330" y="136098"/>
                    <a:pt x="110680" y="134787"/>
                  </a:cubicBezTo>
                  <a:cubicBezTo>
                    <a:pt x="137636" y="134787"/>
                    <a:pt x="154019" y="145359"/>
                    <a:pt x="154019" y="175933"/>
                  </a:cubicBezTo>
                  <a:lnTo>
                    <a:pt x="154019" y="292703"/>
                  </a:lnTo>
                  <a:cubicBezTo>
                    <a:pt x="154019" y="317085"/>
                    <a:pt x="142018" y="316324"/>
                    <a:pt x="142018" y="316324"/>
                  </a:cubicBezTo>
                  <a:lnTo>
                    <a:pt x="142018" y="338230"/>
                  </a:lnTo>
                  <a:close/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1EDF27-6058-0B8A-8658-DDAC783CE9E3}"/>
                </a:ext>
              </a:extLst>
            </p:cNvPr>
            <p:cNvSpPr/>
            <p:nvPr/>
          </p:nvSpPr>
          <p:spPr>
            <a:xfrm>
              <a:off x="10479035" y="4676466"/>
              <a:ext cx="211836" cy="254163"/>
            </a:xfrm>
            <a:custGeom>
              <a:avLst/>
              <a:gdLst>
                <a:gd name="connsiteX0" fmla="*/ 178689 w 211836"/>
                <a:gd name="connsiteY0" fmla="*/ 7520 h 254163"/>
                <a:gd name="connsiteX1" fmla="*/ 124778 w 211836"/>
                <a:gd name="connsiteY1" fmla="*/ 91 h 254163"/>
                <a:gd name="connsiteX2" fmla="*/ 0 w 211836"/>
                <a:gd name="connsiteY2" fmla="*/ 128481 h 254163"/>
                <a:gd name="connsiteX3" fmla="*/ 124778 w 211836"/>
                <a:gd name="connsiteY3" fmla="*/ 254109 h 254163"/>
                <a:gd name="connsiteX4" fmla="*/ 206978 w 211836"/>
                <a:gd name="connsiteY4" fmla="*/ 221821 h 254163"/>
                <a:gd name="connsiteX5" fmla="*/ 211836 w 211836"/>
                <a:gd name="connsiteY5" fmla="*/ 216963 h 254163"/>
                <a:gd name="connsiteX6" fmla="*/ 194596 w 211836"/>
                <a:gd name="connsiteY6" fmla="*/ 190105 h 254163"/>
                <a:gd name="connsiteX7" fmla="*/ 187166 w 211836"/>
                <a:gd name="connsiteY7" fmla="*/ 196581 h 254163"/>
                <a:gd name="connsiteX8" fmla="*/ 129350 w 211836"/>
                <a:gd name="connsiteY8" fmla="*/ 216964 h 254163"/>
                <a:gd name="connsiteX9" fmla="*/ 57817 w 211836"/>
                <a:gd name="connsiteY9" fmla="*/ 124385 h 254163"/>
                <a:gd name="connsiteX10" fmla="*/ 123825 w 211836"/>
                <a:gd name="connsiteY10" fmla="*/ 38665 h 254163"/>
                <a:gd name="connsiteX11" fmla="*/ 165354 w 211836"/>
                <a:gd name="connsiteY11" fmla="*/ 51333 h 254163"/>
                <a:gd name="connsiteX12" fmla="*/ 176689 w 211836"/>
                <a:gd name="connsiteY12" fmla="*/ 69429 h 254163"/>
                <a:gd name="connsiteX13" fmla="*/ 209169 w 211836"/>
                <a:gd name="connsiteY13" fmla="*/ 69429 h 254163"/>
                <a:gd name="connsiteX14" fmla="*/ 209169 w 211836"/>
                <a:gd name="connsiteY14" fmla="*/ 40856 h 254163"/>
                <a:gd name="connsiteX15" fmla="*/ 181642 w 211836"/>
                <a:gd name="connsiteY15" fmla="*/ 8568 h 254163"/>
                <a:gd name="connsiteX16" fmla="*/ 179261 w 211836"/>
                <a:gd name="connsiteY16" fmla="*/ 7806 h 254163"/>
                <a:gd name="connsiteX17" fmla="*/ 178499 w 211836"/>
                <a:gd name="connsiteY17" fmla="*/ 7806 h 2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1836" h="254163">
                  <a:moveTo>
                    <a:pt x="178689" y="7520"/>
                  </a:moveTo>
                  <a:cubicBezTo>
                    <a:pt x="161274" y="1988"/>
                    <a:pt x="143040" y="-525"/>
                    <a:pt x="124778" y="91"/>
                  </a:cubicBezTo>
                  <a:cubicBezTo>
                    <a:pt x="52483" y="91"/>
                    <a:pt x="0" y="54095"/>
                    <a:pt x="0" y="128481"/>
                  </a:cubicBezTo>
                  <a:cubicBezTo>
                    <a:pt x="0" y="202867"/>
                    <a:pt x="51340" y="254109"/>
                    <a:pt x="124778" y="254109"/>
                  </a:cubicBezTo>
                  <a:cubicBezTo>
                    <a:pt x="155445" y="255069"/>
                    <a:pt x="185163" y="243396"/>
                    <a:pt x="206978" y="221821"/>
                  </a:cubicBezTo>
                  <a:lnTo>
                    <a:pt x="211836" y="216963"/>
                  </a:lnTo>
                  <a:lnTo>
                    <a:pt x="194596" y="190105"/>
                  </a:lnTo>
                  <a:lnTo>
                    <a:pt x="187166" y="196581"/>
                  </a:lnTo>
                  <a:cubicBezTo>
                    <a:pt x="170713" y="209644"/>
                    <a:pt x="150358" y="216820"/>
                    <a:pt x="129350" y="216964"/>
                  </a:cubicBezTo>
                  <a:cubicBezTo>
                    <a:pt x="79915" y="216963"/>
                    <a:pt x="57817" y="170484"/>
                    <a:pt x="57817" y="124385"/>
                  </a:cubicBezTo>
                  <a:cubicBezTo>
                    <a:pt x="57817" y="88383"/>
                    <a:pt x="75819" y="40761"/>
                    <a:pt x="123825" y="38665"/>
                  </a:cubicBezTo>
                  <a:cubicBezTo>
                    <a:pt x="138852" y="36644"/>
                    <a:pt x="154014" y="41269"/>
                    <a:pt x="165354" y="51333"/>
                  </a:cubicBezTo>
                  <a:cubicBezTo>
                    <a:pt x="170311" y="56541"/>
                    <a:pt x="174166" y="62696"/>
                    <a:pt x="176689" y="69429"/>
                  </a:cubicBezTo>
                  <a:lnTo>
                    <a:pt x="209169" y="69429"/>
                  </a:lnTo>
                  <a:lnTo>
                    <a:pt x="209169" y="40856"/>
                  </a:lnTo>
                  <a:cubicBezTo>
                    <a:pt x="207151" y="25613"/>
                    <a:pt x="196375" y="12973"/>
                    <a:pt x="181642" y="8568"/>
                  </a:cubicBezTo>
                  <a:lnTo>
                    <a:pt x="179261" y="7806"/>
                  </a:lnTo>
                  <a:lnTo>
                    <a:pt x="178499" y="7806"/>
                  </a:lnTo>
                  <a:close/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905E0-9A9B-521E-F979-5B866FFF94A2}"/>
                </a:ext>
              </a:extLst>
            </p:cNvPr>
            <p:cNvSpPr/>
            <p:nvPr/>
          </p:nvSpPr>
          <p:spPr>
            <a:xfrm>
              <a:off x="10266247" y="4676843"/>
              <a:ext cx="175831" cy="253922"/>
            </a:xfrm>
            <a:custGeom>
              <a:avLst/>
              <a:gdLst>
                <a:gd name="connsiteX0" fmla="*/ 143828 w 175831"/>
                <a:gd name="connsiteY0" fmla="*/ 7143 h 253922"/>
                <a:gd name="connsiteX1" fmla="*/ 92107 w 175831"/>
                <a:gd name="connsiteY1" fmla="*/ 0 h 253922"/>
                <a:gd name="connsiteX2" fmla="*/ 0 w 175831"/>
                <a:gd name="connsiteY2" fmla="*/ 72767 h 253922"/>
                <a:gd name="connsiteX3" fmla="*/ 72009 w 175831"/>
                <a:gd name="connsiteY3" fmla="*/ 146963 h 253922"/>
                <a:gd name="connsiteX4" fmla="*/ 123158 w 175831"/>
                <a:gd name="connsiteY4" fmla="*/ 189442 h 253922"/>
                <a:gd name="connsiteX5" fmla="*/ 76962 w 175831"/>
                <a:gd name="connsiteY5" fmla="*/ 219063 h 253922"/>
                <a:gd name="connsiteX6" fmla="*/ 43339 w 175831"/>
                <a:gd name="connsiteY6" fmla="*/ 206776 h 253922"/>
                <a:gd name="connsiteX7" fmla="*/ 28575 w 175831"/>
                <a:gd name="connsiteY7" fmla="*/ 184965 h 253922"/>
                <a:gd name="connsiteX8" fmla="*/ 953 w 175831"/>
                <a:gd name="connsiteY8" fmla="*/ 184965 h 253922"/>
                <a:gd name="connsiteX9" fmla="*/ 953 w 175831"/>
                <a:gd name="connsiteY9" fmla="*/ 221349 h 253922"/>
                <a:gd name="connsiteX10" fmla="*/ 12383 w 175831"/>
                <a:gd name="connsiteY10" fmla="*/ 238302 h 253922"/>
                <a:gd name="connsiteX11" fmla="*/ 74105 w 175831"/>
                <a:gd name="connsiteY11" fmla="*/ 253923 h 253922"/>
                <a:gd name="connsiteX12" fmla="*/ 175831 w 175831"/>
                <a:gd name="connsiteY12" fmla="*/ 173155 h 253922"/>
                <a:gd name="connsiteX13" fmla="*/ 105442 w 175831"/>
                <a:gd name="connsiteY13" fmla="*/ 100483 h 253922"/>
                <a:gd name="connsiteX14" fmla="*/ 51245 w 175831"/>
                <a:gd name="connsiteY14" fmla="*/ 60385 h 253922"/>
                <a:gd name="connsiteX15" fmla="*/ 87344 w 175831"/>
                <a:gd name="connsiteY15" fmla="*/ 34383 h 253922"/>
                <a:gd name="connsiteX16" fmla="*/ 120301 w 175831"/>
                <a:gd name="connsiteY16" fmla="*/ 42574 h 253922"/>
                <a:gd name="connsiteX17" fmla="*/ 139351 w 175831"/>
                <a:gd name="connsiteY17" fmla="*/ 66671 h 253922"/>
                <a:gd name="connsiteX18" fmla="*/ 163544 w 175831"/>
                <a:gd name="connsiteY18" fmla="*/ 66671 h 253922"/>
                <a:gd name="connsiteX19" fmla="*/ 163544 w 175831"/>
                <a:gd name="connsiteY19" fmla="*/ 26954 h 253922"/>
                <a:gd name="connsiteX20" fmla="*/ 163544 w 175831"/>
                <a:gd name="connsiteY20" fmla="*/ 26954 h 253922"/>
                <a:gd name="connsiteX21" fmla="*/ 143446 w 175831"/>
                <a:gd name="connsiteY21" fmla="*/ 7143 h 2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5831" h="253922">
                  <a:moveTo>
                    <a:pt x="143828" y="7143"/>
                  </a:moveTo>
                  <a:cubicBezTo>
                    <a:pt x="126966" y="2549"/>
                    <a:pt x="109583" y="148"/>
                    <a:pt x="92107" y="0"/>
                  </a:cubicBezTo>
                  <a:cubicBezTo>
                    <a:pt x="36100" y="0"/>
                    <a:pt x="0" y="28573"/>
                    <a:pt x="0" y="72767"/>
                  </a:cubicBezTo>
                  <a:cubicBezTo>
                    <a:pt x="0" y="106103"/>
                    <a:pt x="24194" y="131057"/>
                    <a:pt x="72009" y="146963"/>
                  </a:cubicBezTo>
                  <a:cubicBezTo>
                    <a:pt x="115729" y="161440"/>
                    <a:pt x="123158" y="170202"/>
                    <a:pt x="123158" y="189442"/>
                  </a:cubicBezTo>
                  <a:cubicBezTo>
                    <a:pt x="123158" y="208681"/>
                    <a:pt x="104108" y="219063"/>
                    <a:pt x="76962" y="219063"/>
                  </a:cubicBezTo>
                  <a:cubicBezTo>
                    <a:pt x="64583" y="219495"/>
                    <a:pt x="52522" y="215088"/>
                    <a:pt x="43339" y="206776"/>
                  </a:cubicBezTo>
                  <a:cubicBezTo>
                    <a:pt x="36843" y="200706"/>
                    <a:pt x="31797" y="193251"/>
                    <a:pt x="28575" y="184965"/>
                  </a:cubicBezTo>
                  <a:lnTo>
                    <a:pt x="953" y="184965"/>
                  </a:lnTo>
                  <a:cubicBezTo>
                    <a:pt x="953" y="184965"/>
                    <a:pt x="953" y="208396"/>
                    <a:pt x="953" y="221349"/>
                  </a:cubicBezTo>
                  <a:cubicBezTo>
                    <a:pt x="952" y="228801"/>
                    <a:pt x="5474" y="235508"/>
                    <a:pt x="12383" y="238302"/>
                  </a:cubicBezTo>
                  <a:cubicBezTo>
                    <a:pt x="31603" y="247862"/>
                    <a:pt x="52650" y="253189"/>
                    <a:pt x="74105" y="253923"/>
                  </a:cubicBezTo>
                  <a:cubicBezTo>
                    <a:pt x="136779" y="253923"/>
                    <a:pt x="175831" y="223063"/>
                    <a:pt x="175831" y="173155"/>
                  </a:cubicBezTo>
                  <a:cubicBezTo>
                    <a:pt x="174688" y="127914"/>
                    <a:pt x="141351" y="111532"/>
                    <a:pt x="105442" y="100483"/>
                  </a:cubicBezTo>
                  <a:cubicBezTo>
                    <a:pt x="60484" y="86673"/>
                    <a:pt x="51245" y="74481"/>
                    <a:pt x="51245" y="60385"/>
                  </a:cubicBezTo>
                  <a:cubicBezTo>
                    <a:pt x="51245" y="32955"/>
                    <a:pt x="81344" y="34383"/>
                    <a:pt x="87344" y="34383"/>
                  </a:cubicBezTo>
                  <a:cubicBezTo>
                    <a:pt x="98828" y="34432"/>
                    <a:pt x="110131" y="37242"/>
                    <a:pt x="120301" y="42574"/>
                  </a:cubicBezTo>
                  <a:cubicBezTo>
                    <a:pt x="129339" y="48058"/>
                    <a:pt x="136102" y="56611"/>
                    <a:pt x="139351" y="66671"/>
                  </a:cubicBezTo>
                  <a:lnTo>
                    <a:pt x="163544" y="66671"/>
                  </a:lnTo>
                  <a:lnTo>
                    <a:pt x="163544" y="26954"/>
                  </a:lnTo>
                  <a:lnTo>
                    <a:pt x="163544" y="26954"/>
                  </a:lnTo>
                  <a:cubicBezTo>
                    <a:pt x="163544" y="11906"/>
                    <a:pt x="143446" y="7143"/>
                    <a:pt x="143446" y="7143"/>
                  </a:cubicBezTo>
                  <a:close/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A173D5-EA76-615B-FF42-251E69D69C12}"/>
                </a:ext>
              </a:extLst>
            </p:cNvPr>
            <p:cNvSpPr/>
            <p:nvPr/>
          </p:nvSpPr>
          <p:spPr>
            <a:xfrm>
              <a:off x="9987121" y="4676747"/>
              <a:ext cx="240739" cy="253922"/>
            </a:xfrm>
            <a:custGeom>
              <a:avLst/>
              <a:gdLst>
                <a:gd name="connsiteX0" fmla="*/ 183590 w 240739"/>
                <a:gd name="connsiteY0" fmla="*/ 125152 h 253922"/>
                <a:gd name="connsiteX1" fmla="*/ 120820 w 240739"/>
                <a:gd name="connsiteY1" fmla="*/ 220968 h 253922"/>
                <a:gd name="connsiteX2" fmla="*/ 57193 w 240739"/>
                <a:gd name="connsiteY2" fmla="*/ 125152 h 253922"/>
                <a:gd name="connsiteX3" fmla="*/ 120820 w 240739"/>
                <a:gd name="connsiteY3" fmla="*/ 32955 h 253922"/>
                <a:gd name="connsiteX4" fmla="*/ 183590 w 240739"/>
                <a:gd name="connsiteY4" fmla="*/ 125152 h 253922"/>
                <a:gd name="connsiteX5" fmla="*/ 240740 w 240739"/>
                <a:gd name="connsiteY5" fmla="*/ 125152 h 253922"/>
                <a:gd name="connsiteX6" fmla="*/ 121106 w 240739"/>
                <a:gd name="connsiteY6" fmla="*/ 0 h 253922"/>
                <a:gd name="connsiteX7" fmla="*/ 2 w 240739"/>
                <a:gd name="connsiteY7" fmla="*/ 122535 h 253922"/>
                <a:gd name="connsiteX8" fmla="*/ 43 w 240739"/>
                <a:gd name="connsiteY8" fmla="*/ 125056 h 253922"/>
                <a:gd name="connsiteX9" fmla="*/ 37476 w 240739"/>
                <a:gd name="connsiteY9" fmla="*/ 219063 h 253922"/>
                <a:gd name="connsiteX10" fmla="*/ 121106 w 240739"/>
                <a:gd name="connsiteY10" fmla="*/ 253923 h 253922"/>
                <a:gd name="connsiteX11" fmla="*/ 240740 w 240739"/>
                <a:gd name="connsiteY11" fmla="*/ 125152 h 2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739" h="253922">
                  <a:moveTo>
                    <a:pt x="183590" y="125152"/>
                  </a:moveTo>
                  <a:cubicBezTo>
                    <a:pt x="183590" y="147629"/>
                    <a:pt x="179018" y="220968"/>
                    <a:pt x="120820" y="220968"/>
                  </a:cubicBezTo>
                  <a:cubicBezTo>
                    <a:pt x="65385" y="220968"/>
                    <a:pt x="57193" y="160964"/>
                    <a:pt x="57193" y="125152"/>
                  </a:cubicBezTo>
                  <a:cubicBezTo>
                    <a:pt x="57193" y="48956"/>
                    <a:pt x="91769" y="32955"/>
                    <a:pt x="120820" y="32955"/>
                  </a:cubicBezTo>
                  <a:cubicBezTo>
                    <a:pt x="167112" y="32955"/>
                    <a:pt x="183590" y="80577"/>
                    <a:pt x="183590" y="125152"/>
                  </a:cubicBezTo>
                  <a:moveTo>
                    <a:pt x="240740" y="125152"/>
                  </a:moveTo>
                  <a:cubicBezTo>
                    <a:pt x="240740" y="54956"/>
                    <a:pt x="188162" y="0"/>
                    <a:pt x="121106" y="0"/>
                  </a:cubicBezTo>
                  <a:cubicBezTo>
                    <a:pt x="53825" y="397"/>
                    <a:pt x="-395" y="55258"/>
                    <a:pt x="2" y="122535"/>
                  </a:cubicBezTo>
                  <a:cubicBezTo>
                    <a:pt x="7" y="123376"/>
                    <a:pt x="21" y="124216"/>
                    <a:pt x="43" y="125056"/>
                  </a:cubicBezTo>
                  <a:cubicBezTo>
                    <a:pt x="-315" y="160093"/>
                    <a:pt x="13132" y="193862"/>
                    <a:pt x="37476" y="219063"/>
                  </a:cubicBezTo>
                  <a:cubicBezTo>
                    <a:pt x="59562" y="241410"/>
                    <a:pt x="89687" y="253966"/>
                    <a:pt x="121106" y="253923"/>
                  </a:cubicBezTo>
                  <a:cubicBezTo>
                    <a:pt x="187781" y="253923"/>
                    <a:pt x="240740" y="197347"/>
                    <a:pt x="240740" y="125152"/>
                  </a:cubicBezTo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14B004-0714-5296-543B-E393EB8D2908}"/>
                </a:ext>
              </a:extLst>
            </p:cNvPr>
            <p:cNvSpPr/>
            <p:nvPr/>
          </p:nvSpPr>
          <p:spPr>
            <a:xfrm>
              <a:off x="9721036" y="4584440"/>
              <a:ext cx="229390" cy="346374"/>
            </a:xfrm>
            <a:custGeom>
              <a:avLst/>
              <a:gdLst>
                <a:gd name="connsiteX0" fmla="*/ 172212 w 229390"/>
                <a:gd name="connsiteY0" fmla="*/ 218316 h 346374"/>
                <a:gd name="connsiteX1" fmla="*/ 112204 w 229390"/>
                <a:gd name="connsiteY1" fmla="*/ 309846 h 346374"/>
                <a:gd name="connsiteX2" fmla="*/ 60484 w 229390"/>
                <a:gd name="connsiteY2" fmla="*/ 258414 h 346374"/>
                <a:gd name="connsiteX3" fmla="*/ 60484 w 229390"/>
                <a:gd name="connsiteY3" fmla="*/ 156693 h 346374"/>
                <a:gd name="connsiteX4" fmla="*/ 109442 w 229390"/>
                <a:gd name="connsiteY4" fmla="*/ 133072 h 346374"/>
                <a:gd name="connsiteX5" fmla="*/ 172212 w 229390"/>
                <a:gd name="connsiteY5" fmla="*/ 218792 h 346374"/>
                <a:gd name="connsiteX6" fmla="*/ 229362 w 229390"/>
                <a:gd name="connsiteY6" fmla="*/ 216031 h 346374"/>
                <a:gd name="connsiteX7" fmla="*/ 117062 w 229390"/>
                <a:gd name="connsiteY7" fmla="*/ 92784 h 346374"/>
                <a:gd name="connsiteX8" fmla="*/ 59912 w 229390"/>
                <a:gd name="connsiteY8" fmla="*/ 109166 h 346374"/>
                <a:gd name="connsiteX9" fmla="*/ 59912 w 229390"/>
                <a:gd name="connsiteY9" fmla="*/ 16302 h 346374"/>
                <a:gd name="connsiteX10" fmla="*/ 59912 w 229390"/>
                <a:gd name="connsiteY10" fmla="*/ 16302 h 346374"/>
                <a:gd name="connsiteX11" fmla="*/ 39814 w 229390"/>
                <a:gd name="connsiteY11" fmla="*/ 15 h 346374"/>
                <a:gd name="connsiteX12" fmla="*/ 0 w 229390"/>
                <a:gd name="connsiteY12" fmla="*/ 15 h 346374"/>
                <a:gd name="connsiteX13" fmla="*/ 0 w 229390"/>
                <a:gd name="connsiteY13" fmla="*/ 27541 h 346374"/>
                <a:gd name="connsiteX14" fmla="*/ 9525 w 229390"/>
                <a:gd name="connsiteY14" fmla="*/ 40685 h 346374"/>
                <a:gd name="connsiteX15" fmla="*/ 9525 w 229390"/>
                <a:gd name="connsiteY15" fmla="*/ 278797 h 346374"/>
                <a:gd name="connsiteX16" fmla="*/ 57150 w 229390"/>
                <a:gd name="connsiteY16" fmla="*/ 337658 h 346374"/>
                <a:gd name="connsiteX17" fmla="*/ 110204 w 229390"/>
                <a:gd name="connsiteY17" fmla="*/ 346325 h 346374"/>
                <a:gd name="connsiteX18" fmla="*/ 198215 w 229390"/>
                <a:gd name="connsiteY18" fmla="*/ 307656 h 346374"/>
                <a:gd name="connsiteX19" fmla="*/ 229362 w 229390"/>
                <a:gd name="connsiteY19" fmla="*/ 215745 h 34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390" h="346374">
                  <a:moveTo>
                    <a:pt x="172212" y="218316"/>
                  </a:moveTo>
                  <a:cubicBezTo>
                    <a:pt x="172212" y="264891"/>
                    <a:pt x="155543" y="309846"/>
                    <a:pt x="112204" y="309846"/>
                  </a:cubicBezTo>
                  <a:cubicBezTo>
                    <a:pt x="77248" y="309846"/>
                    <a:pt x="60484" y="288702"/>
                    <a:pt x="60484" y="258414"/>
                  </a:cubicBezTo>
                  <a:lnTo>
                    <a:pt x="60484" y="156693"/>
                  </a:lnTo>
                  <a:cubicBezTo>
                    <a:pt x="72810" y="142357"/>
                    <a:pt x="90549" y="133798"/>
                    <a:pt x="109442" y="133072"/>
                  </a:cubicBezTo>
                  <a:cubicBezTo>
                    <a:pt x="152781" y="133072"/>
                    <a:pt x="172212" y="172599"/>
                    <a:pt x="172212" y="218792"/>
                  </a:cubicBezTo>
                  <a:moveTo>
                    <a:pt x="229362" y="216031"/>
                  </a:moveTo>
                  <a:cubicBezTo>
                    <a:pt x="229362" y="145740"/>
                    <a:pt x="181165" y="92784"/>
                    <a:pt x="117062" y="92784"/>
                  </a:cubicBezTo>
                  <a:cubicBezTo>
                    <a:pt x="96798" y="92373"/>
                    <a:pt x="76881" y="98083"/>
                    <a:pt x="59912" y="109166"/>
                  </a:cubicBezTo>
                  <a:lnTo>
                    <a:pt x="59912" y="16302"/>
                  </a:lnTo>
                  <a:lnTo>
                    <a:pt x="59912" y="16302"/>
                  </a:lnTo>
                  <a:cubicBezTo>
                    <a:pt x="59912" y="-1128"/>
                    <a:pt x="43339" y="15"/>
                    <a:pt x="39814" y="15"/>
                  </a:cubicBezTo>
                  <a:lnTo>
                    <a:pt x="0" y="15"/>
                  </a:lnTo>
                  <a:lnTo>
                    <a:pt x="0" y="27541"/>
                  </a:lnTo>
                  <a:cubicBezTo>
                    <a:pt x="0" y="27541"/>
                    <a:pt x="9525" y="26017"/>
                    <a:pt x="9525" y="40685"/>
                  </a:cubicBezTo>
                  <a:lnTo>
                    <a:pt x="9525" y="278797"/>
                  </a:lnTo>
                  <a:cubicBezTo>
                    <a:pt x="9525" y="295560"/>
                    <a:pt x="23622" y="324038"/>
                    <a:pt x="57150" y="337658"/>
                  </a:cubicBezTo>
                  <a:cubicBezTo>
                    <a:pt x="74132" y="343858"/>
                    <a:pt x="92132" y="346798"/>
                    <a:pt x="110204" y="346325"/>
                  </a:cubicBezTo>
                  <a:cubicBezTo>
                    <a:pt x="143683" y="346425"/>
                    <a:pt x="175646" y="332382"/>
                    <a:pt x="198215" y="307656"/>
                  </a:cubicBezTo>
                  <a:cubicBezTo>
                    <a:pt x="219004" y="281591"/>
                    <a:pt x="230023" y="249077"/>
                    <a:pt x="229362" y="215745"/>
                  </a:cubicBezTo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C16891-AB0A-5617-9781-75C012889F39}"/>
                </a:ext>
              </a:extLst>
            </p:cNvPr>
            <p:cNvSpPr/>
            <p:nvPr/>
          </p:nvSpPr>
          <p:spPr>
            <a:xfrm>
              <a:off x="8285237" y="4575312"/>
              <a:ext cx="213645" cy="355496"/>
            </a:xfrm>
            <a:custGeom>
              <a:avLst/>
              <a:gdLst>
                <a:gd name="connsiteX0" fmla="*/ 213265 w 213645"/>
                <a:gd name="connsiteY0" fmla="*/ 252780 h 355496"/>
                <a:gd name="connsiteX1" fmla="*/ 118015 w 213645"/>
                <a:gd name="connsiteY1" fmla="*/ 137343 h 355496"/>
                <a:gd name="connsiteX2" fmla="*/ 54293 w 213645"/>
                <a:gd name="connsiteY2" fmla="*/ 78577 h 355496"/>
                <a:gd name="connsiteX3" fmla="*/ 101918 w 213645"/>
                <a:gd name="connsiteY3" fmla="*/ 41241 h 355496"/>
                <a:gd name="connsiteX4" fmla="*/ 144209 w 213645"/>
                <a:gd name="connsiteY4" fmla="*/ 51527 h 355496"/>
                <a:gd name="connsiteX5" fmla="*/ 164973 w 213645"/>
                <a:gd name="connsiteY5" fmla="*/ 78958 h 355496"/>
                <a:gd name="connsiteX6" fmla="*/ 191262 w 213645"/>
                <a:gd name="connsiteY6" fmla="*/ 78958 h 355496"/>
                <a:gd name="connsiteX7" fmla="*/ 192310 w 213645"/>
                <a:gd name="connsiteY7" fmla="*/ 29335 h 355496"/>
                <a:gd name="connsiteX8" fmla="*/ 176594 w 213645"/>
                <a:gd name="connsiteY8" fmla="*/ 10858 h 355496"/>
                <a:gd name="connsiteX9" fmla="*/ 109919 w 213645"/>
                <a:gd name="connsiteY9" fmla="*/ 0 h 355496"/>
                <a:gd name="connsiteX10" fmla="*/ 4477 w 213645"/>
                <a:gd name="connsiteY10" fmla="*/ 90292 h 355496"/>
                <a:gd name="connsiteX11" fmla="*/ 83534 w 213645"/>
                <a:gd name="connsiteY11" fmla="*/ 186965 h 355496"/>
                <a:gd name="connsiteX12" fmla="*/ 159258 w 213645"/>
                <a:gd name="connsiteY12" fmla="*/ 263161 h 355496"/>
                <a:gd name="connsiteX13" fmla="*/ 94298 w 213645"/>
                <a:gd name="connsiteY13" fmla="*/ 313069 h 355496"/>
                <a:gd name="connsiteX14" fmla="*/ 45148 w 213645"/>
                <a:gd name="connsiteY14" fmla="*/ 296306 h 355496"/>
                <a:gd name="connsiteX15" fmla="*/ 23908 w 213645"/>
                <a:gd name="connsiteY15" fmla="*/ 261066 h 355496"/>
                <a:gd name="connsiteX16" fmla="*/ 0 w 213645"/>
                <a:gd name="connsiteY16" fmla="*/ 261066 h 355496"/>
                <a:gd name="connsiteX17" fmla="*/ 0 w 213645"/>
                <a:gd name="connsiteY17" fmla="*/ 312212 h 355496"/>
                <a:gd name="connsiteX18" fmla="*/ 0 w 213645"/>
                <a:gd name="connsiteY18" fmla="*/ 319737 h 355496"/>
                <a:gd name="connsiteX19" fmla="*/ 20098 w 213645"/>
                <a:gd name="connsiteY19" fmla="*/ 343738 h 355496"/>
                <a:gd name="connsiteX20" fmla="*/ 21146 w 213645"/>
                <a:gd name="connsiteY20" fmla="*/ 343738 h 355496"/>
                <a:gd name="connsiteX21" fmla="*/ 94012 w 213645"/>
                <a:gd name="connsiteY21" fmla="*/ 355453 h 355496"/>
                <a:gd name="connsiteX22" fmla="*/ 213646 w 213645"/>
                <a:gd name="connsiteY22" fmla="*/ 252875 h 35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3645" h="355496">
                  <a:moveTo>
                    <a:pt x="213265" y="252780"/>
                  </a:moveTo>
                  <a:cubicBezTo>
                    <a:pt x="213265" y="190204"/>
                    <a:pt x="167545" y="159630"/>
                    <a:pt x="118015" y="137343"/>
                  </a:cubicBezTo>
                  <a:cubicBezTo>
                    <a:pt x="68485" y="115056"/>
                    <a:pt x="54293" y="107436"/>
                    <a:pt x="54293" y="78577"/>
                  </a:cubicBezTo>
                  <a:cubicBezTo>
                    <a:pt x="54293" y="56194"/>
                    <a:pt x="73343" y="41241"/>
                    <a:pt x="101918" y="41241"/>
                  </a:cubicBezTo>
                  <a:cubicBezTo>
                    <a:pt x="116702" y="40620"/>
                    <a:pt x="131361" y="44185"/>
                    <a:pt x="144209" y="51527"/>
                  </a:cubicBezTo>
                  <a:cubicBezTo>
                    <a:pt x="154779" y="57229"/>
                    <a:pt x="162354" y="67237"/>
                    <a:pt x="164973" y="78958"/>
                  </a:cubicBezTo>
                  <a:lnTo>
                    <a:pt x="191262" y="78958"/>
                  </a:lnTo>
                  <a:lnTo>
                    <a:pt x="192310" y="29335"/>
                  </a:lnTo>
                  <a:cubicBezTo>
                    <a:pt x="191199" y="20605"/>
                    <a:pt x="185033" y="13356"/>
                    <a:pt x="176594" y="10858"/>
                  </a:cubicBezTo>
                  <a:cubicBezTo>
                    <a:pt x="155069" y="3791"/>
                    <a:pt x="132573" y="127"/>
                    <a:pt x="109919" y="0"/>
                  </a:cubicBezTo>
                  <a:cubicBezTo>
                    <a:pt x="48768" y="0"/>
                    <a:pt x="4477" y="38098"/>
                    <a:pt x="4477" y="90292"/>
                  </a:cubicBezTo>
                  <a:cubicBezTo>
                    <a:pt x="4477" y="145439"/>
                    <a:pt x="46768" y="171250"/>
                    <a:pt x="83534" y="186965"/>
                  </a:cubicBezTo>
                  <a:cubicBezTo>
                    <a:pt x="132683" y="208014"/>
                    <a:pt x="159258" y="226492"/>
                    <a:pt x="159258" y="263161"/>
                  </a:cubicBezTo>
                  <a:cubicBezTo>
                    <a:pt x="159258" y="302402"/>
                    <a:pt x="125730" y="313069"/>
                    <a:pt x="94298" y="313069"/>
                  </a:cubicBezTo>
                  <a:cubicBezTo>
                    <a:pt x="76471" y="313321"/>
                    <a:pt x="59106" y="307398"/>
                    <a:pt x="45148" y="296306"/>
                  </a:cubicBezTo>
                  <a:cubicBezTo>
                    <a:pt x="34179" y="287392"/>
                    <a:pt x="26667" y="274928"/>
                    <a:pt x="23908" y="261066"/>
                  </a:cubicBezTo>
                  <a:lnTo>
                    <a:pt x="0" y="261066"/>
                  </a:lnTo>
                  <a:lnTo>
                    <a:pt x="0" y="312212"/>
                  </a:lnTo>
                  <a:lnTo>
                    <a:pt x="0" y="319737"/>
                  </a:lnTo>
                  <a:cubicBezTo>
                    <a:pt x="0" y="336881"/>
                    <a:pt x="20098" y="343738"/>
                    <a:pt x="20098" y="343738"/>
                  </a:cubicBezTo>
                  <a:lnTo>
                    <a:pt x="21146" y="343738"/>
                  </a:lnTo>
                  <a:cubicBezTo>
                    <a:pt x="44532" y="351993"/>
                    <a:pt x="69216" y="355962"/>
                    <a:pt x="94012" y="355453"/>
                  </a:cubicBezTo>
                  <a:cubicBezTo>
                    <a:pt x="165545" y="355453"/>
                    <a:pt x="213646" y="314212"/>
                    <a:pt x="213646" y="252875"/>
                  </a:cubicBezTo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F194AF-6D27-50E0-7326-42041322899E}"/>
                </a:ext>
              </a:extLst>
            </p:cNvPr>
            <p:cNvSpPr/>
            <p:nvPr/>
          </p:nvSpPr>
          <p:spPr>
            <a:xfrm>
              <a:off x="9462623" y="4676652"/>
              <a:ext cx="218217" cy="245445"/>
            </a:xfrm>
            <a:custGeom>
              <a:avLst/>
              <a:gdLst>
                <a:gd name="connsiteX0" fmla="*/ 143161 w 218217"/>
                <a:gd name="connsiteY0" fmla="*/ 245446 h 245445"/>
                <a:gd name="connsiteX1" fmla="*/ 218218 w 218217"/>
                <a:gd name="connsiteY1" fmla="*/ 245446 h 245445"/>
                <a:gd name="connsiteX2" fmla="*/ 218218 w 218217"/>
                <a:gd name="connsiteY2" fmla="*/ 223349 h 245445"/>
                <a:gd name="connsiteX3" fmla="*/ 206312 w 218217"/>
                <a:gd name="connsiteY3" fmla="*/ 199633 h 245445"/>
                <a:gd name="connsiteX4" fmla="*/ 206312 w 218217"/>
                <a:gd name="connsiteY4" fmla="*/ 82006 h 245445"/>
                <a:gd name="connsiteX5" fmla="*/ 120587 w 218217"/>
                <a:gd name="connsiteY5" fmla="*/ 0 h 245445"/>
                <a:gd name="connsiteX6" fmla="*/ 60579 w 218217"/>
                <a:gd name="connsiteY6" fmla="*/ 24287 h 245445"/>
                <a:gd name="connsiteX7" fmla="*/ 40481 w 218217"/>
                <a:gd name="connsiteY7" fmla="*/ 8381 h 245445"/>
                <a:gd name="connsiteX8" fmla="*/ 2381 w 218217"/>
                <a:gd name="connsiteY8" fmla="*/ 8381 h 245445"/>
                <a:gd name="connsiteX9" fmla="*/ 2381 w 218217"/>
                <a:gd name="connsiteY9" fmla="*/ 35907 h 245445"/>
                <a:gd name="connsiteX10" fmla="*/ 11906 w 218217"/>
                <a:gd name="connsiteY10" fmla="*/ 49337 h 245445"/>
                <a:gd name="connsiteX11" fmla="*/ 11906 w 218217"/>
                <a:gd name="connsiteY11" fmla="*/ 126675 h 245445"/>
                <a:gd name="connsiteX12" fmla="*/ 11906 w 218217"/>
                <a:gd name="connsiteY12" fmla="*/ 126675 h 245445"/>
                <a:gd name="connsiteX13" fmla="*/ 11906 w 218217"/>
                <a:gd name="connsiteY13" fmla="*/ 199347 h 245445"/>
                <a:gd name="connsiteX14" fmla="*/ 0 w 218217"/>
                <a:gd name="connsiteY14" fmla="*/ 223444 h 245445"/>
                <a:gd name="connsiteX15" fmla="*/ 0 w 218217"/>
                <a:gd name="connsiteY15" fmla="*/ 245446 h 245445"/>
                <a:gd name="connsiteX16" fmla="*/ 74867 w 218217"/>
                <a:gd name="connsiteY16" fmla="*/ 245446 h 245445"/>
                <a:gd name="connsiteX17" fmla="*/ 74867 w 218217"/>
                <a:gd name="connsiteY17" fmla="*/ 223444 h 245445"/>
                <a:gd name="connsiteX18" fmla="*/ 62865 w 218217"/>
                <a:gd name="connsiteY18" fmla="*/ 199633 h 245445"/>
                <a:gd name="connsiteX19" fmla="*/ 62865 w 218217"/>
                <a:gd name="connsiteY19" fmla="*/ 75053 h 245445"/>
                <a:gd name="connsiteX20" fmla="*/ 111824 w 218217"/>
                <a:gd name="connsiteY20" fmla="*/ 42289 h 245445"/>
                <a:gd name="connsiteX21" fmla="*/ 156210 w 218217"/>
                <a:gd name="connsiteY21" fmla="*/ 83434 h 245445"/>
                <a:gd name="connsiteX22" fmla="*/ 156210 w 218217"/>
                <a:gd name="connsiteY22" fmla="*/ 127056 h 245445"/>
                <a:gd name="connsiteX23" fmla="*/ 156210 w 218217"/>
                <a:gd name="connsiteY23" fmla="*/ 127056 h 245445"/>
                <a:gd name="connsiteX24" fmla="*/ 156210 w 218217"/>
                <a:gd name="connsiteY24" fmla="*/ 199728 h 245445"/>
                <a:gd name="connsiteX25" fmla="*/ 144018 w 218217"/>
                <a:gd name="connsiteY25" fmla="*/ 223825 h 24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8217" h="245445">
                  <a:moveTo>
                    <a:pt x="143161" y="245446"/>
                  </a:moveTo>
                  <a:lnTo>
                    <a:pt x="218218" y="245446"/>
                  </a:lnTo>
                  <a:lnTo>
                    <a:pt x="218218" y="223349"/>
                  </a:lnTo>
                  <a:cubicBezTo>
                    <a:pt x="218218" y="223349"/>
                    <a:pt x="206312" y="224492"/>
                    <a:pt x="206312" y="199633"/>
                  </a:cubicBezTo>
                  <a:lnTo>
                    <a:pt x="206312" y="82006"/>
                  </a:lnTo>
                  <a:cubicBezTo>
                    <a:pt x="206312" y="32955"/>
                    <a:pt x="171641" y="0"/>
                    <a:pt x="120587" y="0"/>
                  </a:cubicBezTo>
                  <a:cubicBezTo>
                    <a:pt x="98215" y="131"/>
                    <a:pt x="76743" y="8821"/>
                    <a:pt x="60579" y="24287"/>
                  </a:cubicBezTo>
                  <a:cubicBezTo>
                    <a:pt x="58436" y="14931"/>
                    <a:pt x="50081" y="8318"/>
                    <a:pt x="40481" y="8381"/>
                  </a:cubicBezTo>
                  <a:lnTo>
                    <a:pt x="2381" y="8381"/>
                  </a:lnTo>
                  <a:lnTo>
                    <a:pt x="2381" y="35907"/>
                  </a:lnTo>
                  <a:cubicBezTo>
                    <a:pt x="2381" y="35907"/>
                    <a:pt x="11906" y="34288"/>
                    <a:pt x="11906" y="49337"/>
                  </a:cubicBezTo>
                  <a:lnTo>
                    <a:pt x="11906" y="126675"/>
                  </a:lnTo>
                  <a:lnTo>
                    <a:pt x="11906" y="126675"/>
                  </a:lnTo>
                  <a:lnTo>
                    <a:pt x="11906" y="199347"/>
                  </a:lnTo>
                  <a:cubicBezTo>
                    <a:pt x="11906" y="224206"/>
                    <a:pt x="0" y="223444"/>
                    <a:pt x="0" y="223444"/>
                  </a:cubicBezTo>
                  <a:lnTo>
                    <a:pt x="0" y="245446"/>
                  </a:lnTo>
                  <a:lnTo>
                    <a:pt x="74867" y="245446"/>
                  </a:lnTo>
                  <a:lnTo>
                    <a:pt x="74867" y="223444"/>
                  </a:lnTo>
                  <a:cubicBezTo>
                    <a:pt x="74867" y="223444"/>
                    <a:pt x="62865" y="224301"/>
                    <a:pt x="62865" y="199633"/>
                  </a:cubicBezTo>
                  <a:lnTo>
                    <a:pt x="62865" y="75053"/>
                  </a:lnTo>
                  <a:cubicBezTo>
                    <a:pt x="70866" y="50861"/>
                    <a:pt x="89916" y="42289"/>
                    <a:pt x="111824" y="42289"/>
                  </a:cubicBezTo>
                  <a:cubicBezTo>
                    <a:pt x="139255" y="42289"/>
                    <a:pt x="156210" y="53813"/>
                    <a:pt x="156210" y="83434"/>
                  </a:cubicBezTo>
                  <a:lnTo>
                    <a:pt x="156210" y="127056"/>
                  </a:lnTo>
                  <a:lnTo>
                    <a:pt x="156210" y="127056"/>
                  </a:lnTo>
                  <a:lnTo>
                    <a:pt x="156210" y="199728"/>
                  </a:lnTo>
                  <a:cubicBezTo>
                    <a:pt x="156210" y="224587"/>
                    <a:pt x="144018" y="223825"/>
                    <a:pt x="144018" y="223825"/>
                  </a:cubicBezTo>
                  <a:close/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D7D483-4240-CE16-4363-172516693D1A}"/>
                </a:ext>
              </a:extLst>
            </p:cNvPr>
            <p:cNvSpPr/>
            <p:nvPr/>
          </p:nvSpPr>
          <p:spPr>
            <a:xfrm>
              <a:off x="8531649" y="4645888"/>
              <a:ext cx="130397" cy="284596"/>
            </a:xfrm>
            <a:custGeom>
              <a:avLst/>
              <a:gdLst>
                <a:gd name="connsiteX0" fmla="*/ 75914 w 130397"/>
                <a:gd name="connsiteY0" fmla="*/ 227635 h 284596"/>
                <a:gd name="connsiteX1" fmla="*/ 75914 w 130397"/>
                <a:gd name="connsiteY1" fmla="*/ 76672 h 284596"/>
                <a:gd name="connsiteX2" fmla="*/ 119634 w 130397"/>
                <a:gd name="connsiteY2" fmla="*/ 76672 h 284596"/>
                <a:gd name="connsiteX3" fmla="*/ 119634 w 130397"/>
                <a:gd name="connsiteY3" fmla="*/ 39050 h 284596"/>
                <a:gd name="connsiteX4" fmla="*/ 75533 w 130397"/>
                <a:gd name="connsiteY4" fmla="*/ 39050 h 284596"/>
                <a:gd name="connsiteX5" fmla="*/ 75533 w 130397"/>
                <a:gd name="connsiteY5" fmla="*/ 0 h 284596"/>
                <a:gd name="connsiteX6" fmla="*/ 38100 w 130397"/>
                <a:gd name="connsiteY6" fmla="*/ 0 h 284596"/>
                <a:gd name="connsiteX7" fmla="*/ 0 w 130397"/>
                <a:gd name="connsiteY7" fmla="*/ 46289 h 284596"/>
                <a:gd name="connsiteX8" fmla="*/ 0 w 130397"/>
                <a:gd name="connsiteY8" fmla="*/ 76482 h 284596"/>
                <a:gd name="connsiteX9" fmla="*/ 24765 w 130397"/>
                <a:gd name="connsiteY9" fmla="*/ 76482 h 284596"/>
                <a:gd name="connsiteX10" fmla="*/ 24765 w 130397"/>
                <a:gd name="connsiteY10" fmla="*/ 223349 h 284596"/>
                <a:gd name="connsiteX11" fmla="*/ 80105 w 130397"/>
                <a:gd name="connsiteY11" fmla="*/ 284591 h 284596"/>
                <a:gd name="connsiteX12" fmla="*/ 125254 w 130397"/>
                <a:gd name="connsiteY12" fmla="*/ 267733 h 284596"/>
                <a:gd name="connsiteX13" fmla="*/ 130397 w 130397"/>
                <a:gd name="connsiteY13" fmla="*/ 263161 h 284596"/>
                <a:gd name="connsiteX14" fmla="*/ 114109 w 130397"/>
                <a:gd name="connsiteY14" fmla="*/ 235159 h 284596"/>
                <a:gd name="connsiteX15" fmla="*/ 106585 w 130397"/>
                <a:gd name="connsiteY15" fmla="*/ 240207 h 284596"/>
                <a:gd name="connsiteX16" fmla="*/ 88297 w 130397"/>
                <a:gd name="connsiteY16" fmla="*/ 245636 h 284596"/>
                <a:gd name="connsiteX17" fmla="*/ 75629 w 130397"/>
                <a:gd name="connsiteY17" fmla="*/ 227445 h 28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397" h="284596">
                  <a:moveTo>
                    <a:pt x="75914" y="227635"/>
                  </a:moveTo>
                  <a:lnTo>
                    <a:pt x="75914" y="76672"/>
                  </a:lnTo>
                  <a:lnTo>
                    <a:pt x="119634" y="76672"/>
                  </a:lnTo>
                  <a:lnTo>
                    <a:pt x="119634" y="39050"/>
                  </a:lnTo>
                  <a:lnTo>
                    <a:pt x="75533" y="39050"/>
                  </a:lnTo>
                  <a:lnTo>
                    <a:pt x="75533" y="0"/>
                  </a:lnTo>
                  <a:lnTo>
                    <a:pt x="38100" y="0"/>
                  </a:lnTo>
                  <a:cubicBezTo>
                    <a:pt x="38100" y="13715"/>
                    <a:pt x="39243" y="43051"/>
                    <a:pt x="0" y="46289"/>
                  </a:cubicBezTo>
                  <a:lnTo>
                    <a:pt x="0" y="76482"/>
                  </a:lnTo>
                  <a:lnTo>
                    <a:pt x="24765" y="76482"/>
                  </a:lnTo>
                  <a:lnTo>
                    <a:pt x="24765" y="223349"/>
                  </a:lnTo>
                  <a:cubicBezTo>
                    <a:pt x="24765" y="262876"/>
                    <a:pt x="44386" y="284591"/>
                    <a:pt x="80105" y="284591"/>
                  </a:cubicBezTo>
                  <a:cubicBezTo>
                    <a:pt x="96730" y="284798"/>
                    <a:pt x="112833" y="278785"/>
                    <a:pt x="125254" y="267733"/>
                  </a:cubicBezTo>
                  <a:lnTo>
                    <a:pt x="130397" y="263161"/>
                  </a:lnTo>
                  <a:lnTo>
                    <a:pt x="114109" y="235159"/>
                  </a:lnTo>
                  <a:lnTo>
                    <a:pt x="106585" y="240207"/>
                  </a:lnTo>
                  <a:cubicBezTo>
                    <a:pt x="101080" y="243611"/>
                    <a:pt x="94767" y="245485"/>
                    <a:pt x="88297" y="245636"/>
                  </a:cubicBezTo>
                  <a:cubicBezTo>
                    <a:pt x="79534" y="245636"/>
                    <a:pt x="75629" y="236112"/>
                    <a:pt x="75629" y="227445"/>
                  </a:cubicBezTo>
                </a:path>
              </a:pathLst>
            </a:custGeom>
            <a:solidFill>
              <a:srgbClr val="731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</p:grpSp>
      <p:sp>
        <p:nvSpPr>
          <p:cNvPr id="3" name="Google Shape;88;p15">
            <a:extLst>
              <a:ext uri="{FF2B5EF4-FFF2-40B4-BE49-F238E27FC236}">
                <a16:creationId xmlns:a16="http://schemas.microsoft.com/office/drawing/2014/main" id="{25A7D810-5E9E-C5CC-2A9E-ECD86DA81CFF}"/>
              </a:ext>
            </a:extLst>
          </p:cNvPr>
          <p:cNvSpPr/>
          <p:nvPr/>
        </p:nvSpPr>
        <p:spPr>
          <a:xfrm>
            <a:off x="0" y="2963168"/>
            <a:ext cx="12192000" cy="1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ts val="800"/>
              </a:spcBef>
              <a:buClr>
                <a:schemeClr val="dk1"/>
              </a:buClr>
              <a:buSzPts val="2100"/>
            </a:pPr>
            <a:r>
              <a:rPr lang="en-ZA" sz="3200" dirty="0" err="1">
                <a:latin typeface="Arial"/>
                <a:ea typeface="Arial"/>
                <a:cs typeface="Arial"/>
                <a:sym typeface="Arial"/>
              </a:rPr>
              <a:t>Moeketsi</a:t>
            </a:r>
            <a:r>
              <a:rPr lang="en-ZA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3200" dirty="0" err="1">
                <a:latin typeface="Arial"/>
                <a:ea typeface="Arial"/>
                <a:cs typeface="Arial"/>
                <a:sym typeface="Arial"/>
              </a:rPr>
              <a:t>Raselimo</a:t>
            </a:r>
            <a:r>
              <a:rPr lang="en-ZA" sz="32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ZA" sz="3200" b="1" dirty="0">
                <a:latin typeface="Arial"/>
                <a:ea typeface="Arial"/>
                <a:cs typeface="Arial"/>
                <a:sym typeface="Arial"/>
              </a:rPr>
              <a:t>Bernd Fischer</a:t>
            </a:r>
          </a:p>
          <a:p>
            <a:pPr algn="ctr">
              <a:buClr>
                <a:srgbClr val="000000"/>
              </a:buClr>
              <a:buSzPts val="2800"/>
              <a:buFont typeface="Arial"/>
              <a:buNone/>
            </a:pPr>
            <a:r>
              <a:rPr lang="en-ZA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Stellenbosch University</a:t>
            </a:r>
          </a:p>
          <a:p>
            <a:pPr algn="ctr">
              <a:buClr>
                <a:srgbClr val="000000"/>
              </a:buClr>
              <a:buSzPts val="2800"/>
              <a:buFont typeface="Arial"/>
              <a:buNone/>
            </a:pPr>
            <a:r>
              <a:rPr lang="en-ZA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South Africa</a:t>
            </a:r>
          </a:p>
        </p:txBody>
      </p:sp>
    </p:spTree>
    <p:extLst>
      <p:ext uri="{BB962C8B-B14F-4D97-AF65-F5344CB8AC3E}">
        <p14:creationId xmlns:p14="http://schemas.microsoft.com/office/powerpoint/2010/main" val="31461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3"/>
    </mc:Choice>
    <mc:Fallback xmlns="">
      <p:transition spd="slow" advTm="94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ts val="1400"/>
            </a:pPr>
            <a:r>
              <a:rPr lang="en-US" spc="-20" dirty="0"/>
              <a:t>Passive repair repairs against a fixed test suite.</a:t>
            </a:r>
            <a:endParaRPr lang="en-ZA" spc="-20" dirty="0"/>
          </a:p>
        </p:txBody>
      </p:sp>
      <p:pic>
        <p:nvPicPr>
          <p:cNvPr id="31" name="Picture 30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06" y="1181263"/>
            <a:ext cx="2832953" cy="3085939"/>
          </a:xfrm>
          <a:prstGeom prst="rect">
            <a:avLst/>
          </a:prstGeom>
        </p:spPr>
      </p:pic>
      <p:pic>
        <p:nvPicPr>
          <p:cNvPr id="6" name="Picture 2 1" descr="CU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91" y="44196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72;p14 1"/>
          <p:cNvPicPr preferRelativeResize="0"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04252" y="50139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 rot="5400000">
            <a:off x="2959841" y="45213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15" name="TextBox 14"/>
          <p:cNvSpPr txBox="1"/>
          <p:nvPr/>
        </p:nvSpPr>
        <p:spPr>
          <a:xfrm>
            <a:off x="2755487" y="5650468"/>
            <a:ext cx="3217547" cy="369332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Error in line 1, column 19: Syntax error.</a:t>
            </a:r>
            <a:b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</a:br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Found NUM(0), expected token classes are [].</a:t>
            </a:r>
            <a:endParaRPr lang="en-ZA" sz="1400" b="1" dirty="0"/>
          </a:p>
        </p:txBody>
      </p:sp>
      <p:sp>
        <p:nvSpPr>
          <p:cNvPr id="21" name="Right Arrow 20"/>
          <p:cNvSpPr>
            <a:spLocks/>
          </p:cNvSpPr>
          <p:nvPr/>
        </p:nvSpPr>
        <p:spPr>
          <a:xfrm>
            <a:off x="2526433" y="51330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2" name="Right Arrow 21"/>
          <p:cNvSpPr>
            <a:spLocks/>
          </p:cNvSpPr>
          <p:nvPr/>
        </p:nvSpPr>
        <p:spPr>
          <a:xfrm>
            <a:off x="3718424" y="51162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3" name="Bent Arrow 22"/>
          <p:cNvSpPr/>
          <p:nvPr/>
        </p:nvSpPr>
        <p:spPr>
          <a:xfrm flipH="1">
            <a:off x="5058632" y="3909061"/>
            <a:ext cx="762000" cy="991723"/>
          </a:xfrm>
          <a:prstGeom prst="bentArrow">
            <a:avLst>
              <a:gd name="adj1" fmla="val 20861"/>
              <a:gd name="adj2" fmla="val 19483"/>
              <a:gd name="adj3" fmla="val 25000"/>
              <a:gd name="adj4" fmla="val 43750"/>
            </a:avLst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pic>
        <p:nvPicPr>
          <p:cNvPr id="35" name="Picture 34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tt{num~} \mid \epsilon&#10;&#10;\end{array}&#10;\]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06" y="1181261"/>
            <a:ext cx="2710439" cy="3085939"/>
          </a:xfrm>
          <a:prstGeom prst="rect">
            <a:avLst/>
          </a:prstGeom>
        </p:spPr>
      </p:pic>
      <p:pic>
        <p:nvPicPr>
          <p:cNvPr id="86" name="Picture 2 2" descr="CU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791" y="44196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Google Shape;72;p14 2"/>
          <p:cNvPicPr preferRelativeResize="0"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76452" y="50139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Right Arrow 87"/>
          <p:cNvSpPr/>
          <p:nvPr/>
        </p:nvSpPr>
        <p:spPr>
          <a:xfrm rot="5400000">
            <a:off x="9132041" y="45213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6" name="Right Arrow 95"/>
          <p:cNvSpPr>
            <a:spLocks/>
          </p:cNvSpPr>
          <p:nvPr/>
        </p:nvSpPr>
        <p:spPr>
          <a:xfrm>
            <a:off x="8698633" y="51330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7" name="Right Arrow 96"/>
          <p:cNvSpPr>
            <a:spLocks/>
          </p:cNvSpPr>
          <p:nvPr/>
        </p:nvSpPr>
        <p:spPr>
          <a:xfrm>
            <a:off x="9890624" y="51162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9" name="Right Arrow 98"/>
          <p:cNvSpPr>
            <a:spLocks/>
          </p:cNvSpPr>
          <p:nvPr/>
        </p:nvSpPr>
        <p:spPr>
          <a:xfrm>
            <a:off x="4830033" y="2213938"/>
            <a:ext cx="9144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4" name="Rectangle 3"/>
          <p:cNvSpPr/>
          <p:nvPr/>
        </p:nvSpPr>
        <p:spPr>
          <a:xfrm>
            <a:off x="10164624" y="4712617"/>
            <a:ext cx="7328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600" b="1" dirty="0">
                <a:solidFill>
                  <a:srgbClr val="00B050"/>
                </a:solidFill>
                <a:latin typeface="Source Sans Pro"/>
              </a:rPr>
              <a:t>✓</a:t>
            </a:r>
            <a:endParaRPr lang="en-ZA" sz="6600" b="1" dirty="0">
              <a:solidFill>
                <a:srgbClr val="00B05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2938" y="3886200"/>
            <a:ext cx="4114800" cy="381000"/>
            <a:chOff x="6781800" y="4324829"/>
            <a:chExt cx="4191000" cy="381000"/>
          </a:xfrm>
        </p:grpSpPr>
        <p:sp>
          <p:nvSpPr>
            <p:cNvPr id="33" name="Rounded Rectangle 32"/>
            <p:cNvSpPr/>
            <p:nvPr/>
          </p:nvSpPr>
          <p:spPr>
            <a:xfrm>
              <a:off x="6781800" y="4324829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34" name="Picture 33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mathit{name}} \mid \epsilon&#10;&#10;\end{array}&#10;\]&#10;&#10;\end{document}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1" y="4407402"/>
              <a:ext cx="3602381" cy="24123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62833" y="3581400"/>
            <a:ext cx="4187952" cy="381000"/>
            <a:chOff x="7086600" y="4114801"/>
            <a:chExt cx="4191000" cy="381000"/>
          </a:xfrm>
        </p:grpSpPr>
        <p:sp>
          <p:nvSpPr>
            <p:cNvPr id="28" name="Rounded Rectangle 27"/>
            <p:cNvSpPr/>
            <p:nvPr/>
          </p:nvSpPr>
          <p:spPr>
            <a:xfrm>
              <a:off x="7086600" y="4114801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27" name="Picture 26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114" y="4197377"/>
              <a:ext cx="3968286" cy="24123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963633" y="3867629"/>
            <a:ext cx="4114800" cy="381000"/>
            <a:chOff x="6781800" y="4324829"/>
            <a:chExt cx="4114800" cy="381000"/>
          </a:xfrm>
        </p:grpSpPr>
        <p:sp>
          <p:nvSpPr>
            <p:cNvPr id="36" name="Rounded Rectangle 35"/>
            <p:cNvSpPr/>
            <p:nvPr/>
          </p:nvSpPr>
          <p:spPr>
            <a:xfrm>
              <a:off x="6781800" y="4324829"/>
              <a:ext cx="41148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38" name="Picture 37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textcolor{blue}{\mathtt{num}}} \mid \epsilon&#10;&#10;\end{array}&#10;\]&#10;&#10;\end{document}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059" y="4407400"/>
              <a:ext cx="3320698" cy="241238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658833" y="3581400"/>
            <a:ext cx="4114800" cy="381000"/>
            <a:chOff x="6781800" y="4324829"/>
            <a:chExt cx="4191000" cy="381000"/>
          </a:xfrm>
        </p:grpSpPr>
        <p:sp>
          <p:nvSpPr>
            <p:cNvPr id="40" name="Rounded Rectangle 39"/>
            <p:cNvSpPr/>
            <p:nvPr/>
          </p:nvSpPr>
          <p:spPr>
            <a:xfrm>
              <a:off x="6781800" y="4324829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41" name="Picture 40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token{num}}\mathit{namelist} \token{)}}&#10;&#10;\end{array}&#10;\]&#10;&#10;\end{document}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296" y="4407405"/>
              <a:ext cx="3731904" cy="241238"/>
            </a:xfrm>
            <a:prstGeom prst="rect">
              <a:avLst/>
            </a:prstGeom>
          </p:spPr>
        </p:pic>
      </p:grpSp>
      <p:sp>
        <p:nvSpPr>
          <p:cNvPr id="42" name="Right Arrow 41"/>
          <p:cNvSpPr>
            <a:spLocks/>
          </p:cNvSpPr>
          <p:nvPr/>
        </p:nvSpPr>
        <p:spPr>
          <a:xfrm>
            <a:off x="6658833" y="2213938"/>
            <a:ext cx="9144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12" name="TextBox 11"/>
          <p:cNvSpPr txBox="1"/>
          <p:nvPr/>
        </p:nvSpPr>
        <p:spPr>
          <a:xfrm>
            <a:off x="5820635" y="1905002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. . .</a:t>
            </a:r>
            <a:endParaRPr lang="en-ZA" sz="3600" b="1" dirty="0"/>
          </a:p>
        </p:txBody>
      </p:sp>
      <p:sp>
        <p:nvSpPr>
          <p:cNvPr id="26" name="Arc 25"/>
          <p:cNvSpPr/>
          <p:nvPr/>
        </p:nvSpPr>
        <p:spPr>
          <a:xfrm>
            <a:off x="3235539" y="3026461"/>
            <a:ext cx="6028927" cy="1469339"/>
          </a:xfrm>
          <a:prstGeom prst="arc">
            <a:avLst>
              <a:gd name="adj1" fmla="val 10923351"/>
              <a:gd name="adj2" fmla="val 21478638"/>
            </a:avLst>
          </a:prstGeom>
          <a:ln w="3810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55" name="Group 54"/>
          <p:cNvGrpSpPr/>
          <p:nvPr/>
        </p:nvGrpSpPr>
        <p:grpSpPr>
          <a:xfrm>
            <a:off x="3694758" y="3121428"/>
            <a:ext cx="4997809" cy="371733"/>
            <a:chOff x="3546640" y="3493532"/>
            <a:chExt cx="4997809" cy="371733"/>
          </a:xfrm>
        </p:grpSpPr>
        <p:sp>
          <p:nvSpPr>
            <p:cNvPr id="51" name="Rectangle 50"/>
            <p:cNvSpPr/>
            <p:nvPr/>
          </p:nvSpPr>
          <p:spPr>
            <a:xfrm>
              <a:off x="3546640" y="3493532"/>
              <a:ext cx="4997809" cy="371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/>
            </a:p>
          </p:txBody>
        </p:sp>
        <p:pic>
          <p:nvPicPr>
            <p:cNvPr id="47" name="Picture 46" descr="\documentclass{article}&#10;\usepackage{amsmath}&#10;\usepackage{amssymb}&#10;&#10;\pagestyle{empty}&#10;\begin{document}&#10;&#10;\newcommand{\TSL}{\mathit{TS}_\mathcal{L}}&#10;&#10;${\text{\rm left}}_{G'}(\mathfrak{s}(p,Y))\times{\text{\rm right}}_{G'}(\frak{s}(p,Y))&#10;    \subseteq\Gamma_2(\TSL)$&#10;&#10;\end{document}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487" y="3572665"/>
              <a:ext cx="4848762" cy="252952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4525234" y="2573482"/>
            <a:ext cx="3127193" cy="398319"/>
            <a:chOff x="4343400" y="3030682"/>
            <a:chExt cx="3127193" cy="398318"/>
          </a:xfrm>
        </p:grpSpPr>
        <p:sp>
          <p:nvSpPr>
            <p:cNvPr id="66" name="Rectangle 65"/>
            <p:cNvSpPr/>
            <p:nvPr/>
          </p:nvSpPr>
          <p:spPr>
            <a:xfrm>
              <a:off x="4343400" y="3030682"/>
              <a:ext cx="3127193" cy="3983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400"/>
            </a:p>
          </p:txBody>
        </p:sp>
        <p:pic>
          <p:nvPicPr>
            <p:cNvPr id="25" name="Picture 24" descr="\documentclass{article}&#10;\usepackage{amsmath}&#10;\usepackage{amssymb}&#10;&#10;\pagestyle{empty}&#10;\begin{document}&#10;&#10;&#10;${\text{\rm right}}_{G'}(\mathfrak{s}(p, Y)) \cap T^{-}_{p}   \neq \emptyset$&#10;&#10;\end{document}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239" y="3101576"/>
              <a:ext cx="2794667" cy="294095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4056223" y="5029198"/>
            <a:ext cx="1891125" cy="480758"/>
            <a:chOff x="3874391" y="5410201"/>
            <a:chExt cx="1891125" cy="480759"/>
          </a:xfrm>
        </p:grpSpPr>
        <p:sp>
          <p:nvSpPr>
            <p:cNvPr id="71" name="Google Shape;209;p37 2 1"/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81026" y="5420744"/>
              <a:ext cx="1884490" cy="369333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</p:txBody>
        </p:sp>
      </p:grpSp>
      <p:sp>
        <p:nvSpPr>
          <p:cNvPr id="73" name="Rounded Rectangular Callout 72"/>
          <p:cNvSpPr/>
          <p:nvPr/>
        </p:nvSpPr>
        <p:spPr>
          <a:xfrm>
            <a:off x="7772400" y="2509308"/>
            <a:ext cx="4313967" cy="564637"/>
          </a:xfrm>
          <a:prstGeom prst="wedgeRoundRectCallout">
            <a:avLst>
              <a:gd name="adj1" fmla="val -55380"/>
              <a:gd name="adj2" fmla="val 46489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patches as string edit operations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3638D8-2A2E-9DAF-E0DD-2670E4A4CDA4}"/>
              </a:ext>
            </a:extLst>
          </p:cNvPr>
          <p:cNvSpPr txBox="1"/>
          <p:nvPr/>
        </p:nvSpPr>
        <p:spPr>
          <a:xfrm>
            <a:off x="11875191" y="648866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5</a:t>
            </a:r>
            <a:endParaRPr lang="en-ZA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CB01DC-6D03-04ED-0A25-557F0EF63EDD}"/>
              </a:ext>
            </a:extLst>
          </p:cNvPr>
          <p:cNvGrpSpPr/>
          <p:nvPr/>
        </p:nvGrpSpPr>
        <p:grpSpPr>
          <a:xfrm>
            <a:off x="368520" y="838200"/>
            <a:ext cx="3020427" cy="2262648"/>
            <a:chOff x="4006832" y="4800600"/>
            <a:chExt cx="3020427" cy="22626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D1F96E-1C34-0EA5-C611-07411393B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t="17673" b="-17673"/>
            <a:stretch/>
          </p:blipFill>
          <p:spPr>
            <a:xfrm>
              <a:off x="4010396" y="4800600"/>
              <a:ext cx="3016863" cy="2262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DE00D1-95B7-5DCB-AC35-017F886DC4BF}"/>
                </a:ext>
              </a:extLst>
            </p:cNvPr>
            <p:cNvSpPr/>
            <p:nvPr/>
          </p:nvSpPr>
          <p:spPr>
            <a:xfrm>
              <a:off x="4006832" y="4800778"/>
              <a:ext cx="3014885" cy="19399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73D1EE-F150-2A07-AADF-687D123EF146}"/>
              </a:ext>
            </a:extLst>
          </p:cNvPr>
          <p:cNvSpPr txBox="1"/>
          <p:nvPr/>
        </p:nvSpPr>
        <p:spPr>
          <a:xfrm rot="19800000">
            <a:off x="839304" y="1634281"/>
            <a:ext cx="19495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IMPROVED!</a:t>
            </a:r>
            <a:endParaRPr lang="en-ZA" sz="2800" b="1" dirty="0"/>
          </a:p>
        </p:txBody>
      </p:sp>
      <p:sp>
        <p:nvSpPr>
          <p:cNvPr id="49" name="Rounded Rectangular Callout 48"/>
          <p:cNvSpPr/>
          <p:nvPr/>
        </p:nvSpPr>
        <p:spPr>
          <a:xfrm>
            <a:off x="304800" y="2548761"/>
            <a:ext cx="2986304" cy="581815"/>
          </a:xfrm>
          <a:prstGeom prst="wedgeRoundRectCallout">
            <a:avLst>
              <a:gd name="adj1" fmla="val 33645"/>
              <a:gd name="adj2" fmla="val 109577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item-level localization</a:t>
            </a:r>
          </a:p>
        </p:txBody>
      </p:sp>
      <p:sp>
        <p:nvSpPr>
          <p:cNvPr id="74" name="Rounded Rectangular Callout 73"/>
          <p:cNvSpPr/>
          <p:nvPr/>
        </p:nvSpPr>
        <p:spPr>
          <a:xfrm>
            <a:off x="1773116" y="1710561"/>
            <a:ext cx="2916632" cy="727841"/>
          </a:xfrm>
          <a:prstGeom prst="wedgeRoundRectCallout">
            <a:avLst>
              <a:gd name="adj1" fmla="val 40410"/>
              <a:gd name="adj2" fmla="val 126769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patch preconditions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and bigram validation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ABF280-29CC-9F60-5357-3FF18EEC2208}"/>
              </a:ext>
            </a:extLst>
          </p:cNvPr>
          <p:cNvGrpSpPr/>
          <p:nvPr/>
        </p:nvGrpSpPr>
        <p:grpSpPr>
          <a:xfrm>
            <a:off x="6582634" y="4900782"/>
            <a:ext cx="2052204" cy="966614"/>
            <a:chOff x="6582634" y="4900782"/>
            <a:chExt cx="2052204" cy="966614"/>
          </a:xfrm>
        </p:grpSpPr>
        <p:sp>
          <p:nvSpPr>
            <p:cNvPr id="17" name="Google Shape;209;p37 1 1 2">
              <a:extLst>
                <a:ext uri="{FF2B5EF4-FFF2-40B4-BE49-F238E27FC236}">
                  <a16:creationId xmlns:a16="http://schemas.microsoft.com/office/drawing/2014/main" id="{224CFEC7-BFDB-01F4-7C87-43674A5F7238}"/>
                </a:ext>
              </a:extLst>
            </p:cNvPr>
            <p:cNvSpPr/>
            <p:nvPr/>
          </p:nvSpPr>
          <p:spPr>
            <a:xfrm>
              <a:off x="6582634" y="4900782"/>
              <a:ext cx="1995443" cy="966614"/>
            </a:xfrm>
            <a:prstGeom prst="flowChartDocument">
              <a:avLst/>
            </a:prstGeom>
            <a:solidFill>
              <a:srgbClr val="D8FDFE"/>
            </a:solidFill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DE7444-E5E7-57E3-E50E-E4E526608A15}"/>
                </a:ext>
              </a:extLst>
            </p:cNvPr>
            <p:cNvSpPr txBox="1"/>
            <p:nvPr/>
          </p:nvSpPr>
          <p:spPr>
            <a:xfrm>
              <a:off x="6589085" y="4921979"/>
              <a:ext cx="20457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BE1E5F-B0BA-FC53-CF63-056B4A1AD6B4}"/>
              </a:ext>
            </a:extLst>
          </p:cNvPr>
          <p:cNvGrpSpPr/>
          <p:nvPr/>
        </p:nvGrpSpPr>
        <p:grpSpPr>
          <a:xfrm>
            <a:off x="396191" y="4900782"/>
            <a:ext cx="2052204" cy="966614"/>
            <a:chOff x="396191" y="4900782"/>
            <a:chExt cx="2052204" cy="966614"/>
          </a:xfrm>
        </p:grpSpPr>
        <p:sp>
          <p:nvSpPr>
            <p:cNvPr id="24" name="Google Shape;209;p37 1 1 1">
              <a:extLst>
                <a:ext uri="{FF2B5EF4-FFF2-40B4-BE49-F238E27FC236}">
                  <a16:creationId xmlns:a16="http://schemas.microsoft.com/office/drawing/2014/main" id="{E2FB8D5E-A12D-1216-92C3-C914AC05DE7E}"/>
                </a:ext>
              </a:extLst>
            </p:cNvPr>
            <p:cNvSpPr/>
            <p:nvPr/>
          </p:nvSpPr>
          <p:spPr>
            <a:xfrm>
              <a:off x="396191" y="4900782"/>
              <a:ext cx="1995443" cy="966614"/>
            </a:xfrm>
            <a:prstGeom prst="flowChartDocument">
              <a:avLst/>
            </a:prstGeom>
            <a:solidFill>
              <a:srgbClr val="D8FDFE"/>
            </a:solidFill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3B033A-3CE9-2364-B8EE-8DDF096A1569}"/>
                </a:ext>
              </a:extLst>
            </p:cNvPr>
            <p:cNvSpPr txBox="1"/>
            <p:nvPr/>
          </p:nvSpPr>
          <p:spPr>
            <a:xfrm>
              <a:off x="402642" y="4921979"/>
              <a:ext cx="20457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AAB41A3-696F-057E-DA21-36F96D965582}"/>
              </a:ext>
            </a:extLst>
          </p:cNvPr>
          <p:cNvSpPr/>
          <p:nvPr/>
        </p:nvSpPr>
        <p:spPr>
          <a:xfrm>
            <a:off x="5638800" y="4724400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32276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3" grpId="0" animBg="1"/>
      <p:bldP spid="19" grpId="0" animBg="1"/>
      <p:bldP spid="49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patches via symbol string edit operations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76"/>
              </a:spcBef>
            </a:pPr>
            <a:r>
              <a:rPr lang="en-US" dirty="0"/>
              <a:t>apply </a:t>
            </a:r>
            <a:r>
              <a:rPr lang="en-US" b="1" i="1" dirty="0">
                <a:solidFill>
                  <a:srgbClr val="0000FF"/>
                </a:solidFill>
              </a:rPr>
              <a:t>string edit operations </a:t>
            </a:r>
            <a:r>
              <a:rPr lang="en-ZA" b="1" dirty="0"/>
              <a:t>𝔢</a:t>
            </a:r>
            <a:r>
              <a:rPr lang="en-ZA" dirty="0"/>
              <a:t> </a:t>
            </a:r>
            <a:r>
              <a:rPr lang="en-US" dirty="0"/>
              <a:t>at designated position of suspicious items</a:t>
            </a:r>
          </a:p>
          <a:p>
            <a:pPr marL="0" indent="0">
              <a:spcBef>
                <a:spcPts val="576"/>
              </a:spcBef>
              <a:buNone/>
            </a:pPr>
            <a:endParaRPr lang="en-US" dirty="0"/>
          </a:p>
          <a:p>
            <a:pPr>
              <a:spcBef>
                <a:spcPts val="576"/>
              </a:spcBef>
            </a:pPr>
            <a:r>
              <a:rPr lang="en-US" dirty="0"/>
              <a:t>collect </a:t>
            </a:r>
            <a:r>
              <a:rPr lang="en-US" b="1" i="1" dirty="0">
                <a:solidFill>
                  <a:srgbClr val="0000FF"/>
                </a:solidFill>
              </a:rPr>
              <a:t>lexical information </a:t>
            </a:r>
            <a:r>
              <a:rPr lang="en-US" dirty="0"/>
              <a:t>around </a:t>
            </a:r>
            <a:r>
              <a:rPr lang="en-US" b="1" i="1" dirty="0">
                <a:solidFill>
                  <a:srgbClr val="0000FF"/>
                </a:solidFill>
              </a:rPr>
              <a:t>parse error </a:t>
            </a:r>
            <a:r>
              <a:rPr lang="en-US" dirty="0"/>
              <a:t>locations (per item)</a:t>
            </a:r>
          </a:p>
          <a:p>
            <a:pPr>
              <a:spcBef>
                <a:spcPts val="576"/>
              </a:spcBef>
            </a:pPr>
            <a:endParaRPr lang="en-US" dirty="0"/>
          </a:p>
          <a:p>
            <a:pPr>
              <a:spcBef>
                <a:spcPts val="576"/>
              </a:spcBef>
            </a:pP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ts val="576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… use it to </a:t>
            </a:r>
            <a:r>
              <a:rPr lang="en-US" b="1" i="1" dirty="0">
                <a:solidFill>
                  <a:srgbClr val="0000FF"/>
                </a:solidFill>
              </a:rPr>
              <a:t>eliminate</a:t>
            </a:r>
            <a:r>
              <a:rPr lang="en-US" dirty="0"/>
              <a:t> candidate </a:t>
            </a:r>
            <a:r>
              <a:rPr lang="en-US" b="1" i="1" dirty="0">
                <a:solidFill>
                  <a:srgbClr val="0000FF"/>
                </a:solidFill>
              </a:rPr>
              <a:t>items </a:t>
            </a:r>
            <a:r>
              <a:rPr lang="en-US" dirty="0"/>
              <a:t>that do not directly reflect error location 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dirty="0"/>
              <a:t>        check                            (or weak form:                                )    </a:t>
            </a:r>
            <a:endParaRPr lang="en-US" b="1" i="1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… use it to </a:t>
            </a:r>
            <a:r>
              <a:rPr lang="en-US" b="1" i="1" dirty="0">
                <a:solidFill>
                  <a:srgbClr val="0000FF"/>
                </a:solidFill>
              </a:rPr>
              <a:t>eliminate</a:t>
            </a:r>
            <a:r>
              <a:rPr lang="en-US" dirty="0"/>
              <a:t> candidate </a:t>
            </a:r>
            <a:r>
              <a:rPr lang="en-US" b="1" i="1" dirty="0">
                <a:solidFill>
                  <a:srgbClr val="0000FF"/>
                </a:solidFill>
              </a:rPr>
              <a:t>edits </a:t>
            </a:r>
            <a:r>
              <a:rPr lang="en-US" dirty="0"/>
              <a:t>that cannot improve the grammar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dirty="0"/>
              <a:t>       allow only substitutions          such that    </a:t>
            </a:r>
          </a:p>
          <a:p>
            <a:pPr marL="457189" lvl="1" indent="0">
              <a:spcBef>
                <a:spcPts val="576"/>
              </a:spcBef>
              <a:buNone/>
            </a:pPr>
            <a:r>
              <a:rPr lang="en-US" dirty="0"/>
              <a:t>   can also use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20" name="Picture 19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\begin{array}{l@{}r@{\:\:}l}&#10;     \mathit{name} \rightarrow&#10;       {\mathtt{id} \token{(}\!\bullet \mathit{name}\:\mathit{namelist} \token{)}}&#10;     &amp; \leadsto_{\mathfrak{s}(\mathtt{num})} &amp;&#10;     \mathit{name} \rightarrow&#10;       {\mathtt{id} \token{(}\!\bullet \mathtt{num}\:\mathit{namelist} \token{)}}&#10;&#10;\end{array}&#10;\]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1524000"/>
            <a:ext cx="9217828" cy="3181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8561" y="2667000"/>
            <a:ext cx="4006590" cy="853159"/>
            <a:chOff x="3874391" y="5410201"/>
            <a:chExt cx="1891124" cy="480759"/>
          </a:xfrm>
        </p:grpSpPr>
        <p:sp>
          <p:nvSpPr>
            <p:cNvPr id="7" name="Google Shape;209;p37 2 1"/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1025" y="5420744"/>
              <a:ext cx="1456197" cy="294837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14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</a:t>
              </a:r>
              <a:r>
                <a:rPr lang="en-US" sz="1400" b="1" dirty="0">
                  <a:solidFill>
                    <a:srgbClr val="0000FF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(</a:t>
              </a:r>
              <a:r>
                <a:rPr lang="en-US" sz="14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•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EB Garamond Medium"/>
                  <a:cs typeface="Arial" panose="020B0604020202020204" pitchFamily="34" charset="0"/>
                  <a:sym typeface="EB Garamond Medium"/>
                </a:rPr>
                <a:t> </a:t>
              </a:r>
              <a:r>
                <a:rPr lang="en-US" sz="1400" b="1" dirty="0">
                  <a:solidFill>
                    <a:srgbClr val="FF0000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0</a:t>
              </a:r>
              <a:r>
                <a:rPr lang="en-US" sz="14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) end</a:t>
              </a:r>
            </a:p>
            <a:p>
              <a:pPr lvl="0"/>
              <a:r>
                <a:rPr lang="en-US" sz="14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</a:t>
              </a:r>
              <a:r>
                <a:rPr lang="en-US" sz="1400" b="1" dirty="0">
                  <a:solidFill>
                    <a:srgbClr val="0000FF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(</a:t>
              </a:r>
              <a:r>
                <a:rPr lang="en-US" sz="14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•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EB Garamond Medium"/>
                  <a:cs typeface="Arial" panose="020B0604020202020204" pitchFamily="34" charset="0"/>
                  <a:sym typeface="EB Garamond Medium"/>
                </a:rPr>
                <a:t> </a:t>
              </a:r>
              <a:r>
                <a:rPr lang="en-US" sz="1400" b="1" dirty="0">
                  <a:solidFill>
                    <a:srgbClr val="FF0000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0</a:t>
              </a:r>
              <a:r>
                <a:rPr lang="en-US" sz="14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,0) end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26148" y="2667000"/>
            <a:ext cx="191265" cy="5486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18" name="Rectangle 17"/>
          <p:cNvSpPr/>
          <p:nvPr/>
        </p:nvSpPr>
        <p:spPr>
          <a:xfrm>
            <a:off x="2720276" y="2665268"/>
            <a:ext cx="155517" cy="548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5" name="Bent Arrow 24"/>
          <p:cNvSpPr/>
          <p:nvPr/>
        </p:nvSpPr>
        <p:spPr>
          <a:xfrm>
            <a:off x="2511897" y="2362200"/>
            <a:ext cx="2331720" cy="271327"/>
          </a:xfrm>
          <a:prstGeom prst="bentArrow">
            <a:avLst>
              <a:gd name="adj1" fmla="val 6262"/>
              <a:gd name="adj2" fmla="val 25966"/>
              <a:gd name="adj3" fmla="val 28886"/>
              <a:gd name="adj4" fmla="val 36712"/>
            </a:avLst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flipV="1">
            <a:off x="2790851" y="3230644"/>
            <a:ext cx="2011680" cy="271327"/>
          </a:xfrm>
          <a:prstGeom prst="bentArrow">
            <a:avLst>
              <a:gd name="adj1" fmla="val 6262"/>
              <a:gd name="adj2" fmla="val 25966"/>
              <a:gd name="adj3" fmla="val 28886"/>
              <a:gd name="adj4" fmla="val 3671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1761" y="3250062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bad tokens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65185" y="2217569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tokens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newcommand{\leftset}{\text{\rm left}}&#10;&#10;\begin{document}&#10;&#10;&#10;\[&#10; \leftset_G(p) \subseteq T^+_p&#10;\]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00" y="4228793"/>
            <a:ext cx="1980000" cy="410000"/>
          </a:xfrm>
          <a:prstGeom prst="rect">
            <a:avLst/>
          </a:prstGeom>
        </p:spPr>
      </p:pic>
      <p:pic>
        <p:nvPicPr>
          <p:cNvPr id="72" name="Picture 71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newcommand{\leftset}{\text{\rm left}}&#10;&#10;\begin{document}&#10;&#10;&#10;\[&#10;  \leftset_G(p) \cap T^+_p \neq \emptyset&#10;\]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00" y="4228793"/>
            <a:ext cx="2532000" cy="410000"/>
          </a:xfrm>
          <a:prstGeom prst="rect">
            <a:avLst/>
          </a:prstGeom>
        </p:spPr>
      </p:pic>
      <p:pic>
        <p:nvPicPr>
          <p:cNvPr id="79" name="Picture 78" descr="\documentclass{article}&#10;\usepackage{amsmath}&#10;\usepackage{amssymb}&#10;&#10;\pagestyle{empty}&#10;\begin{document}&#10;&#10;&#10;\[{\text{\rm right}}_{G'}(\mathfrak{s}(p, Y)) \cap T^{-}_{p}  \neq \emptyset\]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5252800"/>
            <a:ext cx="3668003" cy="386000"/>
          </a:xfrm>
          <a:prstGeom prst="rect">
            <a:avLst/>
          </a:prstGeom>
        </p:spPr>
      </p:pic>
      <p:pic>
        <p:nvPicPr>
          <p:cNvPr id="67" name="Picture 66" descr="\documentclass{article}&#10;\usepackage{amsmath}&#10;\usepackage{amssymb}&#10;&#10;\pagestyle{empty}&#10;\begin{document}&#10;&#10;$\mathfrak{s}(Y)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247801"/>
            <a:ext cx="648000" cy="330000"/>
          </a:xfrm>
          <a:prstGeom prst="rect">
            <a:avLst/>
          </a:prstGeom>
        </p:spPr>
      </p:pic>
      <p:pic>
        <p:nvPicPr>
          <p:cNvPr id="77" name="Picture 76" descr="\documentclass{article}&#10;\usepackage{amsmath}&#10;\usepackage{amssymb}&#10;&#10;\pagestyle{empty}&#10;\begin{document}&#10;&#10;$\mathfrak{s}(\mathit{expr}), \mathfrak{s}(\mathit{simple}),  \mathfrak{s}(\mathit{term}),  \mathfrak{s}(\mathit{factor}),\ldots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02" y="5689800"/>
            <a:ext cx="5753999" cy="330000"/>
          </a:xfrm>
          <a:prstGeom prst="rect">
            <a:avLst/>
          </a:prstGeom>
        </p:spPr>
      </p:pic>
      <p:pic>
        <p:nvPicPr>
          <p:cNvPr id="36" name="Picture 35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T^+_p\]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86000"/>
            <a:ext cx="422000" cy="410000"/>
          </a:xfrm>
          <a:prstGeom prst="rect">
            <a:avLst/>
          </a:prstGeom>
        </p:spPr>
      </p:pic>
      <p:pic>
        <p:nvPicPr>
          <p:cNvPr id="38" name="Picture 37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T^-_p\]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866" y="3351289"/>
            <a:ext cx="418000" cy="352000"/>
          </a:xfrm>
          <a:prstGeom prst="rect">
            <a:avLst/>
          </a:prstGeom>
        </p:spPr>
      </p:pic>
      <p:sp>
        <p:nvSpPr>
          <p:cNvPr id="32" name="Rounded Rectangular Callout 31"/>
          <p:cNvSpPr/>
          <p:nvPr/>
        </p:nvSpPr>
        <p:spPr>
          <a:xfrm>
            <a:off x="7439322" y="2401534"/>
            <a:ext cx="3958279" cy="1096831"/>
          </a:xfrm>
          <a:prstGeom prst="wedgeRoundRectCallout">
            <a:avLst>
              <a:gd name="adj1" fmla="val -43296"/>
              <a:gd name="adj2" fmla="val 11096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endParaRPr lang="en-GB" sz="2000" dirty="0"/>
          </a:p>
        </p:txBody>
      </p:sp>
      <p:pic>
        <p:nvPicPr>
          <p:cNvPr id="35" name="Picture 34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newcommand{\leftset}{\text{\rm left}}&#10;\newcommand{\rightset}{\text{\rm right}}&#10;\newcommand{\first}{\text{\rm first}}&#10;\newcommand{\last}{\text{\rm last}}&#10;\newcommand{\precede}{\text{\rm precede}}&#10;\newcommand{\follow}{\text{\rm follow}}&#10;&#10;\newcommand{\lritem}[3]{#1\rightarrow#2\bullet#3}&#10;\newcommand{\lritemA}{\lritem{A}{\alpha}{\beta}}&#10;&#10;&#10;\begin{document}&#10;&#10;\[\begin{array}{l@{\,\,=\,\,}l}&#10;\leftset(\lritemA) &amp;&#10;  \begin{cases}&#10;     \last(\alpha)\cup\precede(A) &amp; \text{if $\alpha$ nullable} \\&#10;     \last(\alpha)                &amp; \text{otherwise}&#10;  \end{cases}&#10;\\[3.5ex]&#10;\rightset(\lritemA) &amp;&#10;  \begin{cases}&#10;     \first(\beta)\cup\follow(A)\,\,\, &amp; \text{if $\beta$ nullable} \\&#10;     \first(\beta)               &amp; \text{otherwise}&#10;  \end{cases}&#10;  \end{array}&#10;\]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774" y="2441863"/>
            <a:ext cx="3761387" cy="10038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282338-F6B2-1676-4AAC-65F8FDF3D1DB}"/>
              </a:ext>
            </a:extLst>
          </p:cNvPr>
          <p:cNvSpPr txBox="1"/>
          <p:nvPr/>
        </p:nvSpPr>
        <p:spPr>
          <a:xfrm>
            <a:off x="11875191" y="648866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6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6041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  <p:bldP spid="27" grpId="0" animBg="1"/>
      <p:bldP spid="33" grpId="0"/>
      <p:bldP spid="34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patches via symbol string edit operations </a:t>
            </a:r>
            <a:r>
              <a:rPr lang="en-US" sz="1800" dirty="0"/>
              <a:t>(cont.)</a:t>
            </a:r>
            <a:endParaRPr lang="en-ZA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76"/>
              </a:spcBef>
            </a:pPr>
            <a:r>
              <a:rPr lang="en-US" dirty="0"/>
              <a:t>apply </a:t>
            </a:r>
            <a:r>
              <a:rPr lang="en-US" b="1" i="1" dirty="0">
                <a:solidFill>
                  <a:srgbClr val="0000FF"/>
                </a:solidFill>
              </a:rPr>
              <a:t>string edit operations </a:t>
            </a:r>
            <a:r>
              <a:rPr lang="en-ZA" b="1" dirty="0"/>
              <a:t>𝔢</a:t>
            </a:r>
            <a:r>
              <a:rPr lang="en-ZA" dirty="0"/>
              <a:t> </a:t>
            </a:r>
            <a:r>
              <a:rPr lang="en-US" dirty="0"/>
              <a:t>at designated position of suspicious items</a:t>
            </a:r>
          </a:p>
          <a:p>
            <a:pPr marL="0" indent="0">
              <a:spcBef>
                <a:spcPts val="576"/>
              </a:spcBef>
              <a:buNone/>
            </a:pPr>
            <a:endParaRPr lang="en-US" dirty="0"/>
          </a:p>
          <a:p>
            <a:pPr>
              <a:spcBef>
                <a:spcPts val="576"/>
              </a:spcBef>
            </a:pPr>
            <a:r>
              <a:rPr lang="en-US" dirty="0"/>
              <a:t>collect </a:t>
            </a:r>
            <a:r>
              <a:rPr lang="en-US" b="1" i="1" dirty="0">
                <a:solidFill>
                  <a:srgbClr val="0000FF"/>
                </a:solidFill>
              </a:rPr>
              <a:t>lexical information </a:t>
            </a:r>
            <a:r>
              <a:rPr lang="en-US" dirty="0"/>
              <a:t>around </a:t>
            </a:r>
            <a:r>
              <a:rPr lang="en-US" b="1" i="1" dirty="0">
                <a:solidFill>
                  <a:srgbClr val="0000FF"/>
                </a:solidFill>
              </a:rPr>
              <a:t>parse error </a:t>
            </a:r>
            <a:r>
              <a:rPr lang="en-US" dirty="0"/>
              <a:t>locations (per item)</a:t>
            </a:r>
          </a:p>
          <a:p>
            <a:pPr>
              <a:spcBef>
                <a:spcPts val="576"/>
              </a:spcBef>
            </a:pPr>
            <a:r>
              <a:rPr lang="en-US" dirty="0"/>
              <a:t>… use it to </a:t>
            </a:r>
            <a:r>
              <a:rPr lang="en-US" b="1" i="1" dirty="0">
                <a:solidFill>
                  <a:srgbClr val="0000FF"/>
                </a:solidFill>
              </a:rPr>
              <a:t>eliminate</a:t>
            </a:r>
            <a:r>
              <a:rPr lang="en-US" dirty="0"/>
              <a:t> candidate </a:t>
            </a:r>
            <a:r>
              <a:rPr lang="en-US" b="1" i="1" dirty="0">
                <a:solidFill>
                  <a:srgbClr val="0000FF"/>
                </a:solidFill>
              </a:rPr>
              <a:t>items </a:t>
            </a:r>
            <a:r>
              <a:rPr lang="en-US" dirty="0"/>
              <a:t>that do not directly reflect error location</a:t>
            </a:r>
            <a:endParaRPr lang="en-US" b="1" i="1" dirty="0">
              <a:solidFill>
                <a:srgbClr val="0000FF"/>
              </a:solidFill>
            </a:endParaRPr>
          </a:p>
          <a:p>
            <a:pPr>
              <a:spcBef>
                <a:spcPts val="576"/>
              </a:spcBef>
            </a:pPr>
            <a:r>
              <a:rPr lang="en-US" dirty="0"/>
              <a:t>… use it to </a:t>
            </a:r>
            <a:r>
              <a:rPr lang="en-US" b="1" i="1" dirty="0">
                <a:solidFill>
                  <a:srgbClr val="0000FF"/>
                </a:solidFill>
              </a:rPr>
              <a:t>eliminate</a:t>
            </a:r>
            <a:r>
              <a:rPr lang="en-US" dirty="0"/>
              <a:t> candidate </a:t>
            </a:r>
            <a:r>
              <a:rPr lang="en-US" b="1" i="1" dirty="0">
                <a:solidFill>
                  <a:srgbClr val="0000FF"/>
                </a:solidFill>
              </a:rPr>
              <a:t>edits </a:t>
            </a:r>
            <a:r>
              <a:rPr lang="en-US" dirty="0"/>
              <a:t>that cannot not improve the grammar</a:t>
            </a:r>
            <a:endParaRPr lang="en-US" b="1" i="1" dirty="0">
              <a:solidFill>
                <a:srgbClr val="0000FF"/>
              </a:solidFill>
            </a:endParaRPr>
          </a:p>
          <a:p>
            <a:r>
              <a:rPr lang="en-US" dirty="0"/>
              <a:t>collect </a:t>
            </a:r>
            <a:r>
              <a:rPr lang="en-US" b="1" i="1" dirty="0">
                <a:solidFill>
                  <a:srgbClr val="0000FF"/>
                </a:solidFill>
              </a:rPr>
              <a:t>lexical information </a:t>
            </a:r>
            <a:r>
              <a:rPr lang="en-US" dirty="0"/>
              <a:t>from </a:t>
            </a:r>
            <a:r>
              <a:rPr lang="en-US" b="1" i="1" dirty="0">
                <a:solidFill>
                  <a:srgbClr val="0000FF"/>
                </a:solidFill>
              </a:rPr>
              <a:t>valid</a:t>
            </a:r>
            <a:r>
              <a:rPr lang="en-US" dirty="0"/>
              <a:t> </a:t>
            </a:r>
            <a:r>
              <a:rPr lang="en-US" b="1" i="1" dirty="0">
                <a:solidFill>
                  <a:srgbClr val="0000FF"/>
                </a:solidFill>
              </a:rPr>
              <a:t>tests</a:t>
            </a:r>
            <a:r>
              <a:rPr lang="en-US" dirty="0"/>
              <a:t> (</a:t>
            </a:r>
            <a:r>
              <a:rPr lang="en-US" b="1" i="1" dirty="0">
                <a:solidFill>
                  <a:srgbClr val="0000FF"/>
                </a:solidFill>
              </a:rPr>
              <a:t>bigrams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… use it to </a:t>
            </a:r>
            <a:r>
              <a:rPr lang="en-US" b="1" i="1" dirty="0">
                <a:solidFill>
                  <a:srgbClr val="0000FF"/>
                </a:solidFill>
              </a:rPr>
              <a:t>eliminate patches</a:t>
            </a:r>
            <a:r>
              <a:rPr lang="en-US" dirty="0"/>
              <a:t> (</a:t>
            </a:r>
            <a:r>
              <a:rPr lang="en-US" b="1" i="1" dirty="0">
                <a:solidFill>
                  <a:srgbClr val="0000FF"/>
                </a:solidFill>
              </a:rPr>
              <a:t>patch validation</a:t>
            </a:r>
            <a:r>
              <a:rPr lang="en-US" dirty="0"/>
              <a:t>)</a:t>
            </a:r>
          </a:p>
          <a:p>
            <a:pPr marL="0" indent="0">
              <a:spcBef>
                <a:spcPts val="576"/>
              </a:spcBef>
              <a:buNone/>
            </a:pPr>
            <a:endParaRPr lang="en-US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20" name="Picture 19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\begin{array}{l@{}r@{\:\:}l}&#10;     \mathit{name} \rightarrow&#10;       {\mathtt{id} \token{(}\!\bullet \mathit{name}\:\mathit{namelist} \token{)}}&#10;     &amp; \leadsto_{\mathfrak{s}(\mathtt{num})} &amp;&#10;     \mathit{name} \rightarrow&#10;       {\mathtt{id} \token{(}\!\bullet \mathtt{num}\:\mathit{namelist} \token{)}}&#10;&#10;\end{array}&#10;\]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1"/>
            <a:ext cx="9217828" cy="318171"/>
          </a:xfrm>
          <a:prstGeom prst="rect">
            <a:avLst/>
          </a:prstGeom>
        </p:spPr>
      </p:pic>
      <p:sp>
        <p:nvSpPr>
          <p:cNvPr id="24" name="Google Shape;209;p37 2 1"/>
          <p:cNvSpPr/>
          <p:nvPr/>
        </p:nvSpPr>
        <p:spPr>
          <a:xfrm>
            <a:off x="609602" y="3733799"/>
            <a:ext cx="3428999" cy="1401733"/>
          </a:xfrm>
          <a:prstGeom prst="flowChartDocument">
            <a:avLst/>
          </a:prstGeom>
          <a:solidFill>
            <a:srgbClr val="D8FD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endParaRPr lang="en-ZA" sz="1051" dirty="0">
              <a:latin typeface="Lucida Console" panose="020B0609040504020204" pitchFamily="49" charset="0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658" y="3752509"/>
            <a:ext cx="3414943" cy="138499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ZA" sz="1400" b="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program a begin relax end</a:t>
            </a:r>
          </a:p>
          <a:p>
            <a:pPr lvl="0"/>
            <a:r>
              <a:rPr lang="en-US" sz="1400" b="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program a</a:t>
            </a:r>
            <a:br>
              <a:rPr lang="en-US" sz="1400" b="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</a:br>
            <a:r>
              <a:rPr lang="en-US" sz="1400" b="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  </a:t>
            </a:r>
            <a:r>
              <a:rPr lang="en-US" sz="1400" b="1" dirty="0" err="1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def</a:t>
            </a:r>
            <a:r>
              <a:rPr lang="en-US" sz="1400" b="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 a(</a:t>
            </a:r>
            <a:r>
              <a:rPr lang="en-US" sz="1400" b="1" dirty="0" err="1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int</a:t>
            </a:r>
            <a:r>
              <a:rPr lang="en-US" sz="1400" b="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 a) begin relax end </a:t>
            </a:r>
          </a:p>
          <a:p>
            <a:pPr lvl="0"/>
            <a:r>
              <a:rPr lang="en-US" sz="1400" b="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  begin relax end</a:t>
            </a:r>
          </a:p>
          <a:p>
            <a:pPr lvl="0"/>
            <a:r>
              <a:rPr lang="en-US" sz="1400" b="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program a begin a(0) end</a:t>
            </a:r>
          </a:p>
          <a:p>
            <a:pPr lvl="0"/>
            <a:r>
              <a:rPr lang="en-US" sz="1400" b="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...</a:t>
            </a:r>
          </a:p>
        </p:txBody>
      </p:sp>
      <p:sp>
        <p:nvSpPr>
          <p:cNvPr id="28" name="Right Arrow 27"/>
          <p:cNvSpPr>
            <a:spLocks/>
          </p:cNvSpPr>
          <p:nvPr/>
        </p:nvSpPr>
        <p:spPr>
          <a:xfrm>
            <a:off x="4495800" y="4195138"/>
            <a:ext cx="9144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pic>
        <p:nvPicPr>
          <p:cNvPr id="71" name="Picture 70" descr="\documentclass{article}&#10;\usepackage{amsmath}&#10;\usepackage{amssymb}&#10;\usepackage{bold-extra}&#10;&#10;\pagestyle{empty}&#10;&#10;\newcommand{\token}[1]{{\text{\bf\,\texttt{#1}\,}}}&#10;\newcommand{\ltoken}[1]{{\text{\bf\texttt{#1}\,}}}&#10;\newcommand{\ttoken}[1]{{\text{\bf\texttt{#1}}}}&#10;&#10;\begin{document}&#10;&#10;&#10;&#10;&#10;&#10;\newcommand{\TSL}{\mathit{TS}_\mathcal{L}}&#10;&#10;\small&#10;\[\begin{array}{l@{}l}&#10;\Gamma_2(\TSL)=\{&#10;   &amp;(\ttoken{program},\mathtt{id}),\\&#10;   &amp;(\mathtt{id},\ttoken{begin}),(\mathtt{id},\ttoken{def}),(\mathtt{id},\ltoken{(}),\\&#10;   &amp; (\ltoken{(},\ttoken{bool}),(\ltoken{(},\ttoken{int}),(\ltoken{(},\mathtt{id}),(\ltoken{(},\mathtt{num}),\\&#10;   &amp; (\mathtt{num},\ltoken{)}),(\mathtt{num},\ltoken{,}),(\mathtt{num},\ltoken{*}),(\mathtt{num},\ltoken{+}),\ldots\}&#10;&#10;&#10;\end{array}&#10;\]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90" y="3752508"/>
            <a:ext cx="6445711" cy="1276344"/>
          </a:xfrm>
          <a:prstGeom prst="rect">
            <a:avLst/>
          </a:prstGeom>
          <a:noFill/>
        </p:spPr>
      </p:pic>
      <p:pic>
        <p:nvPicPr>
          <p:cNvPr id="64" name="Picture 63" descr="\documentclass{article}&#10;\usepackage{amsmath}&#10;\usepackage{amssymb}&#10;&#10;\pagestyle{empty}&#10;\begin{document}&#10;&#10;\newcommand{\TSL}{\mathit{TS}_\mathcal{L}}&#10;&#10;\[\begin{array}{l}&#10;{\text{\rm left}}_{G'}(\mathfrak{s}(p,Y))\times{\text{\rm right}}_{G'}(\frak{s}(p,Y))&#10;    \subseteq\Gamma_2(\TSL)\end{array}&#10;\]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5638229"/>
            <a:ext cx="5818513" cy="305372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1561232" y="6460388"/>
            <a:ext cx="3620368" cy="319315"/>
            <a:chOff x="7733432" y="6248400"/>
            <a:chExt cx="3620368" cy="319314"/>
          </a:xfrm>
        </p:grpSpPr>
        <p:sp>
          <p:nvSpPr>
            <p:cNvPr id="62" name="Rounded Rectangular Callout 61"/>
            <p:cNvSpPr/>
            <p:nvPr/>
          </p:nvSpPr>
          <p:spPr>
            <a:xfrm>
              <a:off x="7733432" y="6248400"/>
              <a:ext cx="3620368" cy="319314"/>
            </a:xfrm>
            <a:prstGeom prst="wedgeRoundRectCallout">
              <a:avLst>
                <a:gd name="adj1" fmla="val -47820"/>
                <a:gd name="adj2" fmla="val -3616"/>
                <a:gd name="adj3" fmla="val 16667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91440" bIns="90000" rtlCol="0" anchor="ctr"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GB" sz="2000" dirty="0"/>
            </a:p>
          </p:txBody>
        </p:sp>
        <p:pic>
          <p:nvPicPr>
            <p:cNvPr id="54" name="Picture 53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\begin{array}{l@{}r@{\:\:}l}&#10;     \mathit{name} \rightarrow&#10;       {\mathtt{id} \token{(}\mathtt{num} \bullet \mathit{namelist} \token{)}}&#10;&#10;\end{array}&#10;\]&#10;&#10;\end{document}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6307794"/>
              <a:ext cx="3207619" cy="196571"/>
            </a:xfrm>
            <a:prstGeom prst="rect">
              <a:avLst/>
            </a:prstGeom>
          </p:spPr>
        </p:pic>
      </p:grpSp>
      <p:sp>
        <p:nvSpPr>
          <p:cNvPr id="58" name="Left-Up Arrow 57"/>
          <p:cNvSpPr/>
          <p:nvPr/>
        </p:nvSpPr>
        <p:spPr>
          <a:xfrm>
            <a:off x="9601200" y="5257801"/>
            <a:ext cx="701051" cy="803535"/>
          </a:xfrm>
          <a:prstGeom prst="leftUpArrow">
            <a:avLst>
              <a:gd name="adj1" fmla="val 18106"/>
              <a:gd name="adj2" fmla="val 18681"/>
              <a:gd name="adj3" fmla="val 20404"/>
            </a:avLst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pic>
        <p:nvPicPr>
          <p:cNvPr id="59" name="Picture 58" descr="\documentclass{article}&#10;\usepackage{amsmath}&#10;\usepackage{amssymb}&#10;&#10;\pagestyle{empty}&#10;\begin{document}&#10;&#10;\newcommand{\TSL}{\mathit{TS}_\mathcal{L}}&#10;&#10;\[\begin{array}{l}&#10;{\text{\rm left}}_{G'}(\mathfrak{s}(p,Y)')\times{\text{\rm right}}_{G'}(\frak{s}(p,Y)')&#10;    \subseteq\Gamma_2(\TSL)&#10;\end{array}&#10;\]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039976"/>
            <a:ext cx="5986743" cy="307201"/>
          </a:xfrm>
          <a:prstGeom prst="rect">
            <a:avLst/>
          </a:prstGeom>
          <a:noFill/>
        </p:spPr>
      </p:pic>
      <p:pic>
        <p:nvPicPr>
          <p:cNvPr id="8" name="Picture 7" descr="\documentclass{article}&#10;\usepackage{amsmath}&#10;\usepackage{amssymb}&#10;\usepackage{bold-extra}&#10;&#10;\pagestyle{empty}&#10;&#10;\newcommand{\token}[1]{{\text{\bf\,\texttt{#1}\,}}}&#10;\newcommand{\ltoken}[1]{{\text{\bf\texttt{#1}\,}}}&#10;\newcommand{\ttoken}[1]{{\text{\bf\texttt{#1}}}}&#10;&#10;\begin{document}&#10;&#10;&#10;&#10;&#10;&#10;\newcommand{\TSL}{\mathit{TS}_\mathcal{L}}&#10;&#10;\small&#10;\[\begin{array}{l@{}l}&#10;\{(\ltoken{(},\mathtt{num})\}&#10;\end{array}&#10;\]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53771"/>
            <a:ext cx="1221485" cy="274287"/>
          </a:xfrm>
          <a:prstGeom prst="rect">
            <a:avLst/>
          </a:prstGeom>
          <a:noFill/>
        </p:spPr>
      </p:pic>
      <p:pic>
        <p:nvPicPr>
          <p:cNvPr id="9" name="Picture 8" descr="\documentclass{article}&#10;\usepackage{amsmath}&#10;\usepackage{amssymb}&#10;\usepackage{bold-extra}&#10;&#10;\pagestyle{empty}&#10;&#10;\newcommand{\token}[1]{{\text{\bf\,\texttt{#1}\,}}}&#10;\newcommand{\ltoken}[1]{{\text{\bf\texttt{#1}\,}}}&#10;\newcommand{\ttoken}[1]{{\text{\bf\texttt{#1}}}}&#10;&#10;\begin{document}&#10;&#10;&#10;&#10;&#10;&#10;\newcommand{\TSL}{\mathit{TS}_\mathcal{L}}&#10;&#10;\small&#10;\[\begin{array}{l@{}l}&#10;\{(\mathtt{num},\ltoken{)}),(\mathtt{num},\ltoken{,})\}&#10;\end{array}&#10;\]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61334"/>
            <a:ext cx="2322285" cy="274287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0991786" y="5507335"/>
            <a:ext cx="7328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600" b="1" dirty="0">
                <a:solidFill>
                  <a:srgbClr val="00B050"/>
                </a:solidFill>
                <a:latin typeface="Source Sans Pro"/>
              </a:rPr>
              <a:t>✓</a:t>
            </a:r>
            <a:endParaRPr lang="en-ZA" sz="66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7AECE-DDE4-E652-FEE5-CCC2EDE1E988}"/>
              </a:ext>
            </a:extLst>
          </p:cNvPr>
          <p:cNvSpPr txBox="1"/>
          <p:nvPr/>
        </p:nvSpPr>
        <p:spPr>
          <a:xfrm>
            <a:off x="11875191" y="648866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7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5075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8" grpId="0" animBg="1"/>
      <p:bldP spid="5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patches via symbol string edit operations </a:t>
            </a:r>
            <a:r>
              <a:rPr lang="en-US" sz="1800" dirty="0"/>
              <a:t>(cont.)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76"/>
              </a:spcBef>
            </a:pPr>
            <a:r>
              <a:rPr lang="en-US" dirty="0"/>
              <a:t>apply </a:t>
            </a:r>
            <a:r>
              <a:rPr lang="en-US" b="1" i="1" dirty="0">
                <a:solidFill>
                  <a:srgbClr val="0000FF"/>
                </a:solidFill>
              </a:rPr>
              <a:t>string edit operations </a:t>
            </a:r>
            <a:r>
              <a:rPr lang="en-ZA" b="1" dirty="0"/>
              <a:t>𝔢</a:t>
            </a:r>
            <a:r>
              <a:rPr lang="en-ZA" dirty="0"/>
              <a:t> </a:t>
            </a:r>
            <a:r>
              <a:rPr lang="en-US" dirty="0"/>
              <a:t>at designated position of suspicious items</a:t>
            </a:r>
          </a:p>
          <a:p>
            <a:pPr marL="0" indent="0">
              <a:spcBef>
                <a:spcPts val="576"/>
              </a:spcBef>
              <a:buNone/>
            </a:pPr>
            <a:endParaRPr lang="en-US" dirty="0"/>
          </a:p>
          <a:p>
            <a:pPr>
              <a:spcBef>
                <a:spcPts val="576"/>
              </a:spcBef>
            </a:pPr>
            <a:r>
              <a:rPr lang="en-US" dirty="0"/>
              <a:t>collect </a:t>
            </a:r>
            <a:r>
              <a:rPr lang="en-US" b="1" i="1" dirty="0">
                <a:solidFill>
                  <a:srgbClr val="0000FF"/>
                </a:solidFill>
              </a:rPr>
              <a:t>lexical information </a:t>
            </a:r>
            <a:r>
              <a:rPr lang="en-US" dirty="0"/>
              <a:t>around </a:t>
            </a:r>
            <a:r>
              <a:rPr lang="en-US" b="1" i="1" dirty="0">
                <a:solidFill>
                  <a:srgbClr val="0000FF"/>
                </a:solidFill>
              </a:rPr>
              <a:t>parse error </a:t>
            </a:r>
            <a:r>
              <a:rPr lang="en-US" dirty="0"/>
              <a:t>locations (per item)</a:t>
            </a:r>
          </a:p>
          <a:p>
            <a:pPr>
              <a:spcBef>
                <a:spcPts val="576"/>
              </a:spcBef>
            </a:pPr>
            <a:r>
              <a:rPr lang="en-US" dirty="0"/>
              <a:t>… use it to </a:t>
            </a:r>
            <a:r>
              <a:rPr lang="en-US" b="1" i="1" dirty="0">
                <a:solidFill>
                  <a:srgbClr val="0000FF"/>
                </a:solidFill>
              </a:rPr>
              <a:t>eliminate</a:t>
            </a:r>
            <a:r>
              <a:rPr lang="en-US" dirty="0"/>
              <a:t> candidate </a:t>
            </a:r>
            <a:r>
              <a:rPr lang="en-US" b="1" i="1" dirty="0">
                <a:solidFill>
                  <a:srgbClr val="0000FF"/>
                </a:solidFill>
              </a:rPr>
              <a:t>items </a:t>
            </a:r>
            <a:r>
              <a:rPr lang="en-US" dirty="0"/>
              <a:t>that do not directly reflect error location 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dirty="0"/>
              <a:t>        check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… use it to </a:t>
            </a:r>
            <a:r>
              <a:rPr lang="en-US" b="1" i="1" dirty="0">
                <a:solidFill>
                  <a:srgbClr val="0000FF"/>
                </a:solidFill>
              </a:rPr>
              <a:t>eliminate</a:t>
            </a:r>
            <a:r>
              <a:rPr lang="en-US" dirty="0"/>
              <a:t> candidate </a:t>
            </a:r>
            <a:r>
              <a:rPr lang="en-US" b="1" i="1" dirty="0">
                <a:solidFill>
                  <a:srgbClr val="0000FF"/>
                </a:solidFill>
              </a:rPr>
              <a:t>edits </a:t>
            </a:r>
            <a:r>
              <a:rPr lang="en-US" dirty="0"/>
              <a:t>that cannot not improve the grammar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dirty="0"/>
              <a:t>       check</a:t>
            </a:r>
            <a:endParaRPr lang="en-ZA" dirty="0"/>
          </a:p>
          <a:p>
            <a:r>
              <a:rPr lang="en-US" dirty="0"/>
              <a:t>collect </a:t>
            </a:r>
            <a:r>
              <a:rPr lang="en-US" b="1" i="1" dirty="0">
                <a:solidFill>
                  <a:srgbClr val="0000FF"/>
                </a:solidFill>
              </a:rPr>
              <a:t>lexical information </a:t>
            </a:r>
            <a:r>
              <a:rPr lang="en-US" dirty="0"/>
              <a:t>from </a:t>
            </a:r>
            <a:r>
              <a:rPr lang="en-US" b="1" i="1" dirty="0">
                <a:solidFill>
                  <a:srgbClr val="0000FF"/>
                </a:solidFill>
              </a:rPr>
              <a:t>valid</a:t>
            </a:r>
            <a:r>
              <a:rPr lang="en-US" dirty="0"/>
              <a:t> </a:t>
            </a:r>
            <a:r>
              <a:rPr lang="en-US" b="1" i="1" dirty="0">
                <a:solidFill>
                  <a:srgbClr val="0000FF"/>
                </a:solidFill>
              </a:rPr>
              <a:t>tests</a:t>
            </a:r>
            <a:r>
              <a:rPr lang="en-US" dirty="0"/>
              <a:t> (</a:t>
            </a:r>
            <a:r>
              <a:rPr lang="en-US" b="1" i="1" dirty="0">
                <a:solidFill>
                  <a:srgbClr val="0000FF"/>
                </a:solidFill>
              </a:rPr>
              <a:t>bigrams</a:t>
            </a:r>
            <a:r>
              <a:rPr lang="en-US" dirty="0"/>
              <a:t>)</a:t>
            </a:r>
          </a:p>
          <a:p>
            <a:r>
              <a:rPr lang="en-US" dirty="0"/>
              <a:t>… use it to </a:t>
            </a:r>
            <a:r>
              <a:rPr lang="en-US" b="1" i="1" dirty="0">
                <a:solidFill>
                  <a:srgbClr val="0000FF"/>
                </a:solidFill>
              </a:rPr>
              <a:t>eliminate patches</a:t>
            </a:r>
            <a:r>
              <a:rPr lang="en-US" dirty="0"/>
              <a:t> (</a:t>
            </a:r>
            <a:r>
              <a:rPr lang="en-US" b="1" i="1" dirty="0">
                <a:solidFill>
                  <a:srgbClr val="0000FF"/>
                </a:solidFill>
              </a:rPr>
              <a:t>patch validation</a:t>
            </a:r>
            <a:r>
              <a:rPr lang="en-US" dirty="0"/>
              <a:t>)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dirty="0"/>
              <a:t>        check</a:t>
            </a:r>
          </a:p>
          <a:p>
            <a:pPr marL="0" indent="0">
              <a:spcBef>
                <a:spcPts val="576"/>
              </a:spcBef>
              <a:buNone/>
            </a:pPr>
            <a:endParaRPr lang="en-US" dirty="0"/>
          </a:p>
          <a:p>
            <a:pPr marL="0" indent="0">
              <a:spcBef>
                <a:spcPts val="576"/>
              </a:spcBef>
              <a:buNone/>
            </a:pPr>
            <a:endParaRPr lang="en-US" b="1" i="1" dirty="0">
              <a:solidFill>
                <a:srgbClr val="0000FF"/>
              </a:solidFill>
            </a:endParaRPr>
          </a:p>
          <a:p>
            <a:pPr>
              <a:spcBef>
                <a:spcPts val="576"/>
              </a:spcBef>
            </a:pPr>
            <a:endParaRPr lang="en-US" dirty="0"/>
          </a:p>
          <a:p>
            <a:pPr>
              <a:spcBef>
                <a:spcPts val="576"/>
              </a:spcBef>
            </a:pPr>
            <a:endParaRPr lang="en-US" dirty="0"/>
          </a:p>
          <a:p>
            <a:pPr>
              <a:spcBef>
                <a:spcPts val="576"/>
              </a:spcBef>
            </a:pP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ts val="576"/>
              </a:spcBef>
            </a:pPr>
            <a:endParaRPr lang="en-US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\begin{array}{l@{}r@{\:\:}l}&#10;\mathit{name} \rightarrow&#10;       {\mathtt{id} \token{(}\!\bullet \mathit{name}\:\mathit{namelist} \token{)}}&#10;     &amp; \leadsto_{\mathfrak{d}(\mathit{name\:namelist})} &amp;&#10;     \mathit{name} \rightarrow&#10;       {\mathtt{id} \token{(}\!\bullet\token{)}}&#10;&#10;\end{array}&#10;\]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0" y="1524000"/>
            <a:ext cx="8806400" cy="318171"/>
          </a:xfrm>
          <a:prstGeom prst="rect">
            <a:avLst/>
          </a:prstGeom>
        </p:spPr>
      </p:pic>
      <p:pic>
        <p:nvPicPr>
          <p:cNvPr id="16" name="Picture 15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newcommand{\leftset}{\text{\rm left}}&#10;&#10;\begin{document}&#10;&#10;&#10;$\leftset_G(p) \subseteq T^+_p:\:\{\ltoken{(}\}\subseteq\{\ltoken{(}\}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10" y="2840420"/>
            <a:ext cx="3922000" cy="392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94430" y="2743200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b="1" dirty="0">
                <a:solidFill>
                  <a:srgbClr val="00B050"/>
                </a:solidFill>
                <a:latin typeface="Source Sans Pro"/>
              </a:rPr>
              <a:t>✓</a:t>
            </a:r>
            <a:endParaRPr lang="en-ZA" sz="2800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\documentclass{article}&#10;\usepackage{amsmath}&#10;\usepackage{amssymb}&#10;&#10;\pagestyle{empty}&#10;&#10;&#10;\newcommand{\token}[1]{{\text{\bf\,\texttt{#1}\,}}}&#10;\newcommand{\ltoken}[1]{{\text{\bf\texttt{#1}\,}}}&#10;\newcommand{\ttoken}[1]{{\text{\bf\texttt{#1}}}}&#10;&#10;\begin{document}&#10;&#10;&#10;$\text{\rm right}_{G'}(\mathfrak{d}(p, \mathit{name}\:\mathit{namelist})) \cap T^{-}_{p}  \neq \emptyset&#10;:\:\{\ttoken{)}\}\cap\{\ttoken{)}\}\neq\emptyset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2" y="3805000"/>
            <a:ext cx="7884008" cy="386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785731" y="3704518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b="1" dirty="0">
                <a:solidFill>
                  <a:srgbClr val="00B050"/>
                </a:solidFill>
                <a:latin typeface="Source Sans Pro"/>
              </a:rPr>
              <a:t>✓</a:t>
            </a:r>
            <a:endParaRPr lang="en-ZA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 descr="\documentclass{article}&#10;\usepackage{amsmath}&#10;\usepackage{amssymb}&#10;&#10;\pagestyle{empty}&#10;\begin{document}&#10;&#10;\newcommand{\TSL}{\mathit{TS}_\mathcal{L}}&#10;&#10;$&#10;{\text{\rm left}}_{G'}(\mathfrak{d}(p, \mathit{name}\:\mathit{namelist}))\times{\text{\rm right}}_{G'}(\mathfrak{d}(p, \mathit{name}\:\mathit{namelist}))&#10;    \subseteq\Gamma_2(\TSL)&#10;$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10" y="5248141"/>
            <a:ext cx="10116002" cy="332000"/>
          </a:xfrm>
          <a:prstGeom prst="rect">
            <a:avLst/>
          </a:prstGeom>
          <a:noFill/>
        </p:spPr>
      </p:pic>
      <p:pic>
        <p:nvPicPr>
          <p:cNvPr id="10" name="Picture 9" descr="\documentclass{article}&#10;\usepackage{amsmath}&#10;\usepackage{amssymb}&#10;&#10;\pagestyle{empty}&#10;&#10;\newcommand{\token}[1]{{\text{\bf\,\texttt{#1}\,}}}&#10;\newcommand{\ltoken}[1]{{\text{\bf\texttt{#1}\,}}}&#10;\newcommand{\ttoken}[1]{{\text{\bf\texttt{#1}}}}&#10;&#10;&#10;\begin{document}&#10;&#10;\newcommand{\TSL}{\mathit{TS}_\mathcal{L}}&#10;&#10;$&#10;\{(\ltoken({},\ttoken{)})\}&#10;    \subseteq\Gamma_2(\TSL)&#10;$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10" y="5758084"/>
            <a:ext cx="2817999" cy="3320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714490" y="5662474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b="1" dirty="0">
                <a:solidFill>
                  <a:srgbClr val="00B050"/>
                </a:solidFill>
                <a:latin typeface="Source Sans Pro"/>
              </a:rPr>
              <a:t>✓</a:t>
            </a:r>
            <a:endParaRPr lang="en-ZA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25B1B-01DC-0EE1-5129-ED29A7F31B10}"/>
              </a:ext>
            </a:extLst>
          </p:cNvPr>
          <p:cNvSpPr txBox="1"/>
          <p:nvPr/>
        </p:nvSpPr>
        <p:spPr>
          <a:xfrm>
            <a:off x="11875191" y="648866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8</a:t>
            </a:r>
            <a:endParaRPr lang="en-ZA" b="1" dirty="0"/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286A12F5-4566-0AE7-29CE-BFECA1C18066}"/>
              </a:ext>
            </a:extLst>
          </p:cNvPr>
          <p:cNvSpPr/>
          <p:nvPr/>
        </p:nvSpPr>
        <p:spPr>
          <a:xfrm>
            <a:off x="5378041" y="5838544"/>
            <a:ext cx="6204359" cy="762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0" bIns="90000" rtlCol="0" anchor="ctr">
            <a:noAutofit/>
          </a:bodyPr>
          <a:lstStyle/>
          <a:p>
            <a:pPr lvl="0" algn="ctr"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similarly: insertion, transposition,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</a:rPr>
              <a:t>listification</a:t>
            </a:r>
            <a:endParaRPr lang="el-GR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9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71"/>
    </mc:Choice>
    <mc:Fallback xmlns="">
      <p:transition spd="slow" advTm="24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9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676B-EFF3-BD5C-78B4-BD0B79F6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repair examples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EE29C-BCAE-3A6F-996E-ABF5A6631542}"/>
              </a:ext>
            </a:extLst>
          </p:cNvPr>
          <p:cNvSpPr txBox="1"/>
          <p:nvPr/>
        </p:nvSpPr>
        <p:spPr>
          <a:xfrm>
            <a:off x="1187519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9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111880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07E9-479C-727E-F7B0-D163D39E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over-generalizing grammar bugs  </a:t>
            </a:r>
            <a:endParaRPr lang="en-ZA" dirty="0"/>
          </a:p>
        </p:txBody>
      </p:sp>
      <p:pic>
        <p:nvPicPr>
          <p:cNvPr id="10" name="Picture 9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\textcolor{blue}{({\cal L}\subseteq L(G))}&#10;\]&#10;&#10;\end{document}" title="IguanaTex Bitmap Display">
            <a:extLst>
              <a:ext uri="{FF2B5EF4-FFF2-40B4-BE49-F238E27FC236}">
                <a16:creationId xmlns:a16="http://schemas.microsoft.com/office/drawing/2014/main" id="{80BEC698-D59C-9FC4-A266-06045047EF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57" y="303943"/>
            <a:ext cx="2210743" cy="458057"/>
          </a:xfrm>
          <a:prstGeom prst="rect">
            <a:avLst/>
          </a:prstGeom>
        </p:spPr>
      </p:pic>
      <p:pic>
        <p:nvPicPr>
          <p:cNvPr id="13" name="Picture 12" descr="\documentclass{article}&#10;\usepackage{amsmath}&#10;% \usepackage{bold-extra}&#10;\pagestyle{empty}&#10;&#10;\newcommand{\token}[1]{{\text{\bf\,\texttt{#1}\,}}}&#10;\newcommand{\ltoken}[1]{{\text{\bf\texttt{#1}\,}}}&#10;\newcommand{\ttoken}[1]{{\text{\bf\texttt{#1}}}}&#10;&#10;\begin{document}&#10;&#10;&#10;\large&#10;\[\begin{array}{l@{\:}r@{\:\,}l}&#10;    \mathit{stmt} &amp; \rightarrow &#10;        &amp;\mathit{assign} \mid \mathit{input} \mid \mathit{cond} \mid \ldots&#10;\\&#10;    \mathit{assign} &amp; \rightarrow &#10;      &amp; \mathit{name} \mid \mathit{name} \token{::=} \mathit{expr} \mid &#10; \mathit{name} \token{::=} \token{array} \mathit{simple}&#10;\\&#10;    \mathit{input} &amp; \rightarrow &#10;      &amp; \ltoken{read} \mathit{name} &#10;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\mathit{arglist} \token{)}&#10;\end{array}&#10;\]&#10;&#10;\end{document}" title="IguanaTex Bitmap Display">
            <a:extLst>
              <a:ext uri="{FF2B5EF4-FFF2-40B4-BE49-F238E27FC236}">
                <a16:creationId xmlns:a16="http://schemas.microsoft.com/office/drawing/2014/main" id="{5F080052-7327-F1B3-9ED2-19CE0A8EB1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43000"/>
            <a:ext cx="7445546" cy="17229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D60E4D1-7208-BEE0-D960-2EA42532FB9A}"/>
              </a:ext>
            </a:extLst>
          </p:cNvPr>
          <p:cNvSpPr/>
          <p:nvPr/>
        </p:nvSpPr>
        <p:spPr>
          <a:xfrm>
            <a:off x="4267199" y="2438399"/>
            <a:ext cx="1828801" cy="5397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C1085B-5214-E76F-FF7C-3A072ECB35A2}"/>
              </a:ext>
            </a:extLst>
          </p:cNvPr>
          <p:cNvCxnSpPr>
            <a:cxnSpLocks/>
          </p:cNvCxnSpPr>
          <p:nvPr/>
        </p:nvCxnSpPr>
        <p:spPr>
          <a:xfrm flipV="1">
            <a:off x="2133600" y="1752600"/>
            <a:ext cx="2819400" cy="71875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D4B6E4-4E30-67C4-4BAA-3CFFBC8D33A3}"/>
              </a:ext>
            </a:extLst>
          </p:cNvPr>
          <p:cNvCxnSpPr>
            <a:cxnSpLocks/>
          </p:cNvCxnSpPr>
          <p:nvPr/>
        </p:nvCxnSpPr>
        <p:spPr>
          <a:xfrm flipH="1" flipV="1">
            <a:off x="2514600" y="1752600"/>
            <a:ext cx="1981200" cy="7620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5DE562B-8128-B497-6140-D50592CC9CED}"/>
              </a:ext>
            </a:extLst>
          </p:cNvPr>
          <p:cNvSpPr/>
          <p:nvPr/>
        </p:nvSpPr>
        <p:spPr>
          <a:xfrm>
            <a:off x="2337466" y="2413836"/>
            <a:ext cx="1828801" cy="5397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CF47B4-CF3A-6356-DF66-E217082B0036}"/>
              </a:ext>
            </a:extLst>
          </p:cNvPr>
          <p:cNvSpPr/>
          <p:nvPr/>
        </p:nvSpPr>
        <p:spPr>
          <a:xfrm>
            <a:off x="1752600" y="2413835"/>
            <a:ext cx="510668" cy="5641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F66A29-A6DC-7B88-F6B8-2D161E42DF9C}"/>
              </a:ext>
            </a:extLst>
          </p:cNvPr>
          <p:cNvCxnSpPr>
            <a:cxnSpLocks/>
          </p:cNvCxnSpPr>
          <p:nvPr/>
        </p:nvCxnSpPr>
        <p:spPr>
          <a:xfrm flipV="1">
            <a:off x="2133600" y="1752600"/>
            <a:ext cx="1017334" cy="71875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6DAE6D-DDD3-DEC1-9A73-FB9A352D769E}"/>
              </a:ext>
            </a:extLst>
          </p:cNvPr>
          <p:cNvCxnSpPr>
            <a:cxnSpLocks/>
          </p:cNvCxnSpPr>
          <p:nvPr/>
        </p:nvCxnSpPr>
        <p:spPr>
          <a:xfrm flipH="1" flipV="1">
            <a:off x="3251866" y="1729835"/>
            <a:ext cx="1" cy="6840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4">
            <a:extLst>
              <a:ext uri="{FF2B5EF4-FFF2-40B4-BE49-F238E27FC236}">
                <a16:creationId xmlns:a16="http://schemas.microsoft.com/office/drawing/2014/main" id="{8B5956BB-8B20-E390-6B46-3AAFC7C5B5EE}"/>
              </a:ext>
            </a:extLst>
          </p:cNvPr>
          <p:cNvSpPr/>
          <p:nvPr/>
        </p:nvSpPr>
        <p:spPr>
          <a:xfrm rot="5400000">
            <a:off x="2336651" y="3225949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6C3DC6-1000-B51F-96B9-C43B5C8B2C80}"/>
              </a:ext>
            </a:extLst>
          </p:cNvPr>
          <p:cNvGrpSpPr/>
          <p:nvPr/>
        </p:nvGrpSpPr>
        <p:grpSpPr>
          <a:xfrm>
            <a:off x="533400" y="3886200"/>
            <a:ext cx="11093399" cy="2352293"/>
            <a:chOff x="3874391" y="5410201"/>
            <a:chExt cx="1891124" cy="480759"/>
          </a:xfrm>
        </p:grpSpPr>
        <p:sp>
          <p:nvSpPr>
            <p:cNvPr id="39" name="Google Shape;209;p37 2 1">
              <a:extLst>
                <a:ext uri="{FF2B5EF4-FFF2-40B4-BE49-F238E27FC236}">
                  <a16:creationId xmlns:a16="http://schemas.microsoft.com/office/drawing/2014/main" id="{41ED3D88-51C3-3987-8998-1990F7331549}"/>
                </a:ext>
              </a:extLst>
            </p:cNvPr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ED7332-16B1-A285-967D-A9D433189510}"/>
                </a:ext>
              </a:extLst>
            </p:cNvPr>
            <p:cNvSpPr txBox="1"/>
            <p:nvPr/>
          </p:nvSpPr>
          <p:spPr>
            <a:xfrm>
              <a:off x="3881026" y="5420744"/>
              <a:ext cx="1825325" cy="350124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end                     // function call without argument list</a:t>
              </a:r>
            </a:p>
            <a:p>
              <a:pPr lvl="0"/>
              <a:endParaRPr lang="en-US" sz="6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  <a:p>
              <a:pPr lvl="0"/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a[0] end                  // array indexing expression as statement</a:t>
              </a:r>
            </a:p>
            <a:p>
              <a:pPr lvl="0"/>
              <a:endParaRPr lang="en-US" sz="6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  <a:p>
              <a:pPr lvl="0"/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::= 0 end            // function calls as </a:t>
              </a:r>
              <a:r>
                <a:rPr lang="en-US" sz="1600" b="1" dirty="0" err="1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lvals</a:t>
              </a:r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 in assignments...</a:t>
              </a:r>
            </a:p>
            <a:p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::= array 0 end      // ... array initialization</a:t>
              </a:r>
            </a:p>
            <a:p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read a(0) end             // ... input statements</a:t>
              </a:r>
            </a:p>
            <a:p>
              <a:endParaRPr lang="en-US" sz="6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  <a:p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a[0] ::= array 0 end      // higher-dimensional </a:t>
              </a:r>
              <a:r>
                <a:rPr lang="en-ZA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arrays</a:t>
              </a:r>
              <a:endPara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DE40CA9-EFFE-0954-AA98-981B624E8ADA}"/>
              </a:ext>
            </a:extLst>
          </p:cNvPr>
          <p:cNvSpPr/>
          <p:nvPr/>
        </p:nvSpPr>
        <p:spPr>
          <a:xfrm>
            <a:off x="10880838" y="3784937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E66D15-72DF-8905-BE97-4EB94C127A58}"/>
              </a:ext>
            </a:extLst>
          </p:cNvPr>
          <p:cNvSpPr txBox="1"/>
          <p:nvPr/>
        </p:nvSpPr>
        <p:spPr>
          <a:xfrm>
            <a:off x="2815263" y="3094711"/>
            <a:ext cx="1671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should reject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F23AEE-660F-9ECE-5A23-B29F459B7A5B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10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1466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37" grpId="0" animBg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07E9-479C-727E-F7B0-D163D39E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over-generalizing grammar bugs  </a:t>
            </a:r>
            <a:endParaRPr lang="en-ZA" dirty="0"/>
          </a:p>
        </p:txBody>
      </p:sp>
      <p:pic>
        <p:nvPicPr>
          <p:cNvPr id="10" name="Picture 9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\textcolor{blue}{({\cal L}\subseteq L(G))}&#10;\]&#10;&#10;\end{document}" title="IguanaTex Bitmap Display">
            <a:extLst>
              <a:ext uri="{FF2B5EF4-FFF2-40B4-BE49-F238E27FC236}">
                <a16:creationId xmlns:a16="http://schemas.microsoft.com/office/drawing/2014/main" id="{80BEC698-D59C-9FC4-A266-06045047EF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57" y="303943"/>
            <a:ext cx="2210743" cy="458057"/>
          </a:xfrm>
          <a:prstGeom prst="rect">
            <a:avLst/>
          </a:prstGeom>
        </p:spPr>
      </p:pic>
      <p:pic>
        <p:nvPicPr>
          <p:cNvPr id="13" name="Picture 12" descr="\documentclass{article}&#10;\usepackage{amsmath}&#10;% \usepackage{bold-extra}&#10;\pagestyle{empty}&#10;&#10;\newcommand{\token}[1]{{\text{\bf\,\texttt{#1}\,}}}&#10;\newcommand{\ltoken}[1]{{\text{\bf\texttt{#1}\,}}}&#10;\newcommand{\ttoken}[1]{{\text{\bf\texttt{#1}}}}&#10;&#10;\begin{document}&#10;&#10;&#10;\large&#10;\[\begin{array}{l@{\:}r@{\:\,}l}&#10;    \mathit{stmt} &amp; \rightarrow &#10;        &amp;\mathit{assign} \mid \mathit{input} \mid \mathit{cond} \mid \ldots&#10;\\&#10;    \mathit{assign} &amp; \rightarrow &#10;      &amp; \mathit{name} \mid \mathit{name} \token{::=} \mathit{expr} \mid &#10; \mathit{name} \token{::=} \token{array} \mathit{simple}&#10;\\&#10;    \mathit{input} &amp; \rightarrow &#10;      &amp; \ltoken{read} \mathit{name} &#10;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\mathit{arglist} \token{)}&#10;\end{array}&#10;\]&#10;&#10;\end{document}" title="IguanaTex Bitmap Display">
            <a:extLst>
              <a:ext uri="{FF2B5EF4-FFF2-40B4-BE49-F238E27FC236}">
                <a16:creationId xmlns:a16="http://schemas.microsoft.com/office/drawing/2014/main" id="{5F080052-7327-F1B3-9ED2-19CE0A8EB1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43000"/>
            <a:ext cx="7445546" cy="172292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DE562B-8128-B497-6140-D50592CC9CED}"/>
              </a:ext>
            </a:extLst>
          </p:cNvPr>
          <p:cNvSpPr/>
          <p:nvPr/>
        </p:nvSpPr>
        <p:spPr>
          <a:xfrm>
            <a:off x="2337466" y="2413836"/>
            <a:ext cx="1828801" cy="5397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CF47B4-CF3A-6356-DF66-E217082B0036}"/>
              </a:ext>
            </a:extLst>
          </p:cNvPr>
          <p:cNvSpPr/>
          <p:nvPr/>
        </p:nvSpPr>
        <p:spPr>
          <a:xfrm>
            <a:off x="1752600" y="2413835"/>
            <a:ext cx="510668" cy="5641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F66A29-A6DC-7B88-F6B8-2D161E42DF9C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2188482" y="2057400"/>
            <a:ext cx="554718" cy="43905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6DAE6D-DDD3-DEC1-9A73-FB9A352D769E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2057400"/>
            <a:ext cx="356267" cy="35643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4">
            <a:extLst>
              <a:ext uri="{FF2B5EF4-FFF2-40B4-BE49-F238E27FC236}">
                <a16:creationId xmlns:a16="http://schemas.microsoft.com/office/drawing/2014/main" id="{06A02CD4-C8A1-C46D-1B88-110C0EBA4B4F}"/>
              </a:ext>
            </a:extLst>
          </p:cNvPr>
          <p:cNvSpPr/>
          <p:nvPr/>
        </p:nvSpPr>
        <p:spPr>
          <a:xfrm rot="5400000">
            <a:off x="2336651" y="3225949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67E2B1-3ACD-D564-276A-6D8AE819C653}"/>
              </a:ext>
            </a:extLst>
          </p:cNvPr>
          <p:cNvGrpSpPr/>
          <p:nvPr/>
        </p:nvGrpSpPr>
        <p:grpSpPr>
          <a:xfrm>
            <a:off x="533400" y="3886200"/>
            <a:ext cx="11093399" cy="2352293"/>
            <a:chOff x="3874391" y="5410201"/>
            <a:chExt cx="1891124" cy="480759"/>
          </a:xfrm>
        </p:grpSpPr>
        <p:sp>
          <p:nvSpPr>
            <p:cNvPr id="25" name="Google Shape;209;p37 2 1">
              <a:extLst>
                <a:ext uri="{FF2B5EF4-FFF2-40B4-BE49-F238E27FC236}">
                  <a16:creationId xmlns:a16="http://schemas.microsoft.com/office/drawing/2014/main" id="{AE292C0F-3642-B1EF-6080-415ADF226138}"/>
                </a:ext>
              </a:extLst>
            </p:cNvPr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0867B-5A3F-AE72-B3F7-F32D5B392668}"/>
                </a:ext>
              </a:extLst>
            </p:cNvPr>
            <p:cNvSpPr txBox="1"/>
            <p:nvPr/>
          </p:nvSpPr>
          <p:spPr>
            <a:xfrm>
              <a:off x="3881026" y="5420744"/>
              <a:ext cx="1825325" cy="350124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end                     // function call without argument list</a:t>
              </a:r>
            </a:p>
            <a:p>
              <a:pPr lvl="0"/>
              <a:endParaRPr lang="en-US" sz="6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  <a:p>
              <a:pPr lvl="0"/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a[0] end                  // array indexing expression as statement</a:t>
              </a:r>
            </a:p>
            <a:p>
              <a:pPr lvl="0"/>
              <a:endParaRPr lang="en-US" sz="6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  <a:p>
              <a:pPr lvl="0"/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::= 0 end            // function calls as </a:t>
              </a:r>
              <a:r>
                <a:rPr lang="en-US" sz="1600" b="1" dirty="0" err="1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lvals</a:t>
              </a:r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 in assignments...</a:t>
              </a:r>
            </a:p>
            <a:p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::= array 0 end      // ... array initialization</a:t>
              </a:r>
            </a:p>
            <a:p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read a(0) end             // ... input statements</a:t>
              </a:r>
            </a:p>
            <a:p>
              <a:endParaRPr lang="en-US" sz="6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  <a:p>
              <a:r>
                <a:rPr lang="en-US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a[0] ::= array 0 end      // higher-dimensional </a:t>
              </a:r>
              <a:r>
                <a:rPr lang="en-ZA" sz="16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arrays</a:t>
              </a:r>
              <a:endPara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EA97CA2-A385-9585-DD31-619FA0DFC8E6}"/>
              </a:ext>
            </a:extLst>
          </p:cNvPr>
          <p:cNvSpPr/>
          <p:nvPr/>
        </p:nvSpPr>
        <p:spPr>
          <a:xfrm>
            <a:off x="10880838" y="3784937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76EA76-41C0-F9E5-CF48-66747ACB287A}"/>
              </a:ext>
            </a:extLst>
          </p:cNvPr>
          <p:cNvSpPr txBox="1"/>
          <p:nvPr/>
        </p:nvSpPr>
        <p:spPr>
          <a:xfrm>
            <a:off x="2815263" y="3094711"/>
            <a:ext cx="1671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should reject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AEA8D7-CD61-CDFF-93C3-058291C4F058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10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51693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07E9-479C-727E-F7B0-D163D39E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over-generalizing grammar bugs  </a:t>
            </a:r>
            <a:endParaRPr lang="en-ZA" dirty="0"/>
          </a:p>
        </p:txBody>
      </p:sp>
      <p:pic>
        <p:nvPicPr>
          <p:cNvPr id="10" name="Picture 9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\textcolor{blue}{({\cal L}\subseteq L(G))}&#10;\]&#10;&#10;\end{document}" title="IguanaTex Bitmap Display">
            <a:extLst>
              <a:ext uri="{FF2B5EF4-FFF2-40B4-BE49-F238E27FC236}">
                <a16:creationId xmlns:a16="http://schemas.microsoft.com/office/drawing/2014/main" id="{80BEC698-D59C-9FC4-A266-06045047EF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57" y="303943"/>
            <a:ext cx="2210743" cy="458057"/>
          </a:xfrm>
          <a:prstGeom prst="rect">
            <a:avLst/>
          </a:prstGeom>
        </p:spPr>
      </p:pic>
      <p:pic>
        <p:nvPicPr>
          <p:cNvPr id="13" name="Picture 12" descr="\documentclass{article}&#10;\usepackage{amsmath}&#10;% \usepackage{bold-extra}&#10;\pagestyle{empty}&#10;&#10;\newcommand{\token}[1]{{\text{\bf\,\texttt{#1}\,}}}&#10;\newcommand{\ltoken}[1]{{\text{\bf\texttt{#1}\,}}}&#10;\newcommand{\ttoken}[1]{{\text{\bf\texttt{#1}}}}&#10;&#10;\begin{document}&#10;&#10;&#10;\large&#10;\[\begin{array}{l@{\:}r@{\:\,}l}&#10;    \mathit{stmt} &amp; \rightarrow &#10;        &amp;\mathit{assign} \mid \mathit{input} \mid \mathit{cond} \mid \ldots&#10;\\&#10;    \mathit{assign} &amp; \rightarrow &#10;      &amp; \mathit{name} \mid \mathit{name} \token{::=} \mathit{expr} \mid &#10; \mathit{name} \token{::=} \token{array} \mathit{simple}&#10;\\&#10;    \mathit{input} &amp; \rightarrow &#10;      &amp; \ltoken{read} \mathit{name} &#10;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\mathit{arglist} \token{)}&#10;\end{array}&#10;\]&#10;&#10;\end{document}" title="IguanaTex Bitmap Display">
            <a:extLst>
              <a:ext uri="{FF2B5EF4-FFF2-40B4-BE49-F238E27FC236}">
                <a16:creationId xmlns:a16="http://schemas.microsoft.com/office/drawing/2014/main" id="{5F080052-7327-F1B3-9ED2-19CE0A8EB1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43000"/>
            <a:ext cx="7445546" cy="1722928"/>
          </a:xfrm>
          <a:prstGeom prst="rect">
            <a:avLst/>
          </a:prstGeom>
        </p:spPr>
      </p:pic>
      <p:sp>
        <p:nvSpPr>
          <p:cNvPr id="19" name="Right Arrow 4">
            <a:extLst>
              <a:ext uri="{FF2B5EF4-FFF2-40B4-BE49-F238E27FC236}">
                <a16:creationId xmlns:a16="http://schemas.microsoft.com/office/drawing/2014/main" id="{D58BA9B4-A708-4ECF-3B8D-4D78FD504E9D}"/>
              </a:ext>
            </a:extLst>
          </p:cNvPr>
          <p:cNvSpPr/>
          <p:nvPr/>
        </p:nvSpPr>
        <p:spPr>
          <a:xfrm rot="5400000">
            <a:off x="2336651" y="3225949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pic>
        <p:nvPicPr>
          <p:cNvPr id="20" name="Picture 19" descr="\documentclass{article}&#10;\usepackage{amsmath}&#10;% \usepackage{bold-extra}&#10;\pagestyle{empty}&#10;&#10;\newcommand{\token}[1]{{\text{\bf\,\texttt{#1}\,}}}&#10;\newcommand{\ltoken}[1]{{\text{\bf\texttt{#1}\,}}}&#10;\newcommand{\ttoken}[1]{{\text{\bf\texttt{#1}}}}&#10;&#10;\begin{document}&#10;&#10;&#10;\large&#10;\[\begin{array}{l@{\:}r@{\:\,}l}&#10;    \mathit{stmt} &amp; \rightarrow &#10;        &amp; \mathtt{id} \token{(} \mathit{arglist} \token{)}&#10;\\ &amp; \mid &amp; \mathtt{id} \token{::=} \mathit{expr} &#10;     \mid   \mathtt{id} \token{[} \mathit{simple} \token{]} \token{::=} \mathit{expr}&#10;     \mid   \mathtt{id} \token{::=} \token{array} \mathit{simple}&#10;\\ &amp; \mid &amp; \mathit{input} \mid \mathit{cond} \mid \ldots&#10;\\&#10;    \mathit{input} &amp; \rightarrow &#10;      &amp; \ltoken{read} \mathtt{id}&#10;    \mid \token{read} \mathtt{id} \token{[} \mathit{simple} \token{]}&#10;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\mathit{arglist} \token{)}&#10;\end{array}&#10;\]&#10;&#10;\end{document}" title="IguanaTex Bitmap Display">
            <a:extLst>
              <a:ext uri="{FF2B5EF4-FFF2-40B4-BE49-F238E27FC236}">
                <a16:creationId xmlns:a16="http://schemas.microsoft.com/office/drawing/2014/main" id="{57C8AD57-9E9B-FDCF-7237-AF8376D35B2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3879859"/>
            <a:ext cx="8746244" cy="20637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524254-7374-17FD-B4E8-CD75271770D1}"/>
              </a:ext>
            </a:extLst>
          </p:cNvPr>
          <p:cNvSpPr txBox="1"/>
          <p:nvPr/>
        </p:nvSpPr>
        <p:spPr>
          <a:xfrm>
            <a:off x="2815263" y="3094711"/>
            <a:ext cx="1431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gfixr</a:t>
            </a:r>
            <a:r>
              <a:rPr lang="en-US" sz="2200" dirty="0"/>
              <a:t> repair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B9773-3377-32DE-7DB5-1A165D2FB814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11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70899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09DC-F66F-3A96-A4A6-58BFF5B3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Language Tightening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8778-0E03-EF0A-1C05-F3CDEB2A7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non-terminal splitting: fold all </a:t>
            </a:r>
            <a:r>
              <a:rPr lang="en-US" dirty="0" err="1"/>
              <a:t>rhs</a:t>
            </a:r>
            <a:r>
              <a:rPr lang="en-US" dirty="0"/>
              <a:t> of a non-terminal into all of its occurrences</a:t>
            </a:r>
          </a:p>
          <a:p>
            <a:pPr marL="0" indent="0">
              <a:buNone/>
            </a:pPr>
            <a:r>
              <a:rPr lang="en-US" dirty="0"/>
              <a:t>     if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     replace all                             by                         for all  </a:t>
            </a:r>
          </a:p>
          <a:p>
            <a:pPr>
              <a:spcBef>
                <a:spcPts val="2400"/>
              </a:spcBef>
            </a:pPr>
            <a:r>
              <a:rPr lang="en-US" dirty="0"/>
              <a:t>rule deletion: remove error productions</a:t>
            </a:r>
          </a:p>
          <a:p>
            <a:pPr marL="0" indent="0">
              <a:buNone/>
            </a:pPr>
            <a:r>
              <a:rPr lang="en-US" dirty="0"/>
              <a:t>     if</a:t>
            </a:r>
          </a:p>
          <a:p>
            <a:pPr marL="0" indent="0">
              <a:buNone/>
            </a:pPr>
            <a:r>
              <a:rPr lang="en-US" dirty="0"/>
              <a:t>     remove </a:t>
            </a:r>
          </a:p>
          <a:p>
            <a:pPr>
              <a:spcBef>
                <a:spcPts val="2400"/>
              </a:spcBef>
            </a:pPr>
            <a:r>
              <a:rPr lang="en-US" dirty="0"/>
              <a:t>token splitting, token introduction</a:t>
            </a:r>
          </a:p>
          <a:p>
            <a:r>
              <a:rPr lang="en-US" dirty="0"/>
              <a:t>delisting: elimination of immediate left / right recursion</a:t>
            </a:r>
          </a:p>
          <a:p>
            <a:r>
              <a:rPr lang="en-US" dirty="0"/>
              <a:t>list restructuring: shift epsilon-productions to “shield” separators</a:t>
            </a:r>
            <a:endParaRPr lang="en-ZA" dirty="0"/>
          </a:p>
        </p:txBody>
      </p:sp>
      <p:pic>
        <p:nvPicPr>
          <p:cNvPr id="21" name="Picture 20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p=A\to\alpha B \omega\,\bullet, \mathit{ep}(p)&gt;0, \mathit{ef}(p)&gt;0, \mathrm{fail}(p)\subseteq \mathit{TS}^-&#10;\]&#10;&#10;\end{document}" title="IguanaTex Bitmap Display">
            <a:extLst>
              <a:ext uri="{FF2B5EF4-FFF2-40B4-BE49-F238E27FC236}">
                <a16:creationId xmlns:a16="http://schemas.microsoft.com/office/drawing/2014/main" id="{F699192A-2693-8222-3831-93FA663793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1"/>
            <a:ext cx="6819504" cy="306517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p_i=A\to\alpha_i B \omega_i&#10;\]&#10;&#10;\end{document}" title="IguanaTex Bitmap Display">
            <a:extLst>
              <a:ext uri="{FF2B5EF4-FFF2-40B4-BE49-F238E27FC236}">
                <a16:creationId xmlns:a16="http://schemas.microsoft.com/office/drawing/2014/main" id="{074C7096-ABC3-11AA-6F30-9B7459EB42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10" y="2117701"/>
            <a:ext cx="2175390" cy="27772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\{A\to\alpha_i \beta_j \omega_i\} &#10;\]&#10;&#10;\end{document}" title="IguanaTex Bitmap Display">
            <a:extLst>
              <a:ext uri="{FF2B5EF4-FFF2-40B4-BE49-F238E27FC236}">
                <a16:creationId xmlns:a16="http://schemas.microsoft.com/office/drawing/2014/main" id="{7E1CA57A-A9AE-142B-690E-76E9972AF2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83" y="2117701"/>
            <a:ext cx="1849217" cy="32069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B\to\beta_j \in P\]&#10;&#10;\end{document}" title="IguanaTex Bitmap Display">
            <a:extLst>
              <a:ext uri="{FF2B5EF4-FFF2-40B4-BE49-F238E27FC236}">
                <a16:creationId xmlns:a16="http://schemas.microsoft.com/office/drawing/2014/main" id="{81895FCA-391C-5FF7-46D8-CF6C46C4E9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70" y="2129457"/>
            <a:ext cx="1610230" cy="308943"/>
          </a:xfrm>
          <a:prstGeom prst="rect">
            <a:avLst/>
          </a:prstGeom>
        </p:spPr>
      </p:pic>
      <p:sp>
        <p:nvSpPr>
          <p:cNvPr id="22" name="Rounded Rectangular Callout 73 1">
            <a:extLst>
              <a:ext uri="{FF2B5EF4-FFF2-40B4-BE49-F238E27FC236}">
                <a16:creationId xmlns:a16="http://schemas.microsoft.com/office/drawing/2014/main" id="{AEA97C58-8CB8-60B8-073B-445908EA0A8C}"/>
              </a:ext>
            </a:extLst>
          </p:cNvPr>
          <p:cNvSpPr/>
          <p:nvPr/>
        </p:nvSpPr>
        <p:spPr>
          <a:xfrm>
            <a:off x="7924800" y="387374"/>
            <a:ext cx="4114800" cy="1311183"/>
          </a:xfrm>
          <a:prstGeom prst="wedgeRoundRectCallout">
            <a:avLst>
              <a:gd name="adj1" fmla="val -51553"/>
              <a:gd name="adj2" fmla="val 59810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reduction item, used in passing and failing tests, failures are counterexamples</a:t>
            </a:r>
          </a:p>
        </p:txBody>
      </p:sp>
      <p:pic>
        <p:nvPicPr>
          <p:cNvPr id="25" name="Picture 24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p=A\to\alpha\,\bullet, \mathit{ep}(p)=0, \mathit{ef}(p)&gt;0&#10;\]&#10;&#10;\end{document}" title="IguanaTex Bitmap Display">
            <a:extLst>
              <a:ext uri="{FF2B5EF4-FFF2-40B4-BE49-F238E27FC236}">
                <a16:creationId xmlns:a16="http://schemas.microsoft.com/office/drawing/2014/main" id="{7772A299-8C01-A2E2-EA1F-70882A12710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75740"/>
            <a:ext cx="4429684" cy="307092"/>
          </a:xfrm>
          <a:prstGeom prst="rect">
            <a:avLst/>
          </a:prstGeom>
        </p:spPr>
      </p:pic>
      <p:pic>
        <p:nvPicPr>
          <p:cNvPr id="28" name="Picture 27" descr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p&#10;\]&#10;&#10;\end{document}" title="IguanaTex Bitmap Display">
            <a:extLst>
              <a:ext uri="{FF2B5EF4-FFF2-40B4-BE49-F238E27FC236}">
                <a16:creationId xmlns:a16="http://schemas.microsoft.com/office/drawing/2014/main" id="{49AC1B69-785B-AEBA-C9BF-85142B564A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45156"/>
            <a:ext cx="161059" cy="1934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7CAC16-AB95-B469-6FE3-59B41955F507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12</a:t>
            </a:r>
            <a:endParaRPr lang="en-ZA" b="1" dirty="0"/>
          </a:p>
        </p:txBody>
      </p:sp>
      <p:sp>
        <p:nvSpPr>
          <p:cNvPr id="30" name="Rounded Rectangle 20">
            <a:extLst>
              <a:ext uri="{FF2B5EF4-FFF2-40B4-BE49-F238E27FC236}">
                <a16:creationId xmlns:a16="http://schemas.microsoft.com/office/drawing/2014/main" id="{DE75F7D0-6908-45B0-5F7A-E6E9BFC417FD}"/>
              </a:ext>
            </a:extLst>
          </p:cNvPr>
          <p:cNvSpPr/>
          <p:nvPr/>
        </p:nvSpPr>
        <p:spPr>
          <a:xfrm>
            <a:off x="2555653" y="5867400"/>
            <a:ext cx="7080694" cy="762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0000" bIns="90000" rtlCol="0" anchor="ctr">
            <a:noAutofit/>
          </a:bodyPr>
          <a:lstStyle/>
          <a:p>
            <a:pPr lvl="0" algn="ctr"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Problem: tightening requires </a:t>
            </a:r>
            <a:r>
              <a:rPr lang="en-US" sz="2400" b="1" kern="0" dirty="0">
                <a:solidFill>
                  <a:srgbClr val="0000FF"/>
                </a:solidFill>
                <a:latin typeface="Arial"/>
                <a:cs typeface="Arial"/>
              </a:rPr>
              <a:t>counterexamples</a:t>
            </a:r>
            <a:endParaRPr lang="el-GR" sz="2400" b="1" kern="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09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497;p35">
            <a:extLst>
              <a:ext uri="{FF2B5EF4-FFF2-40B4-BE49-F238E27FC236}">
                <a16:creationId xmlns:a16="http://schemas.microsoft.com/office/drawing/2014/main" id="{A16B36F2-87BE-2239-7713-65C8085687CF}"/>
              </a:ext>
            </a:extLst>
          </p:cNvPr>
          <p:cNvSpPr/>
          <p:nvPr/>
        </p:nvSpPr>
        <p:spPr>
          <a:xfrm rot="5400000" flipV="1">
            <a:off x="809585" y="3861584"/>
            <a:ext cx="510431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400"/>
            </a:pPr>
            <a:r>
              <a:rPr lang="en" dirty="0"/>
              <a:t>Active repair generates the test suites used for repair.</a:t>
            </a:r>
            <a:endParaRPr dirty="0"/>
          </a:p>
        </p:txBody>
      </p:sp>
      <p:grpSp>
        <p:nvGrpSpPr>
          <p:cNvPr id="450" name="Google Shape;450;p32"/>
          <p:cNvGrpSpPr/>
          <p:nvPr/>
        </p:nvGrpSpPr>
        <p:grpSpPr>
          <a:xfrm>
            <a:off x="228600" y="4343401"/>
            <a:ext cx="2446200" cy="1735575"/>
            <a:chOff x="-1402407" y="4354218"/>
            <a:chExt cx="2446200" cy="966600"/>
          </a:xfrm>
        </p:grpSpPr>
        <p:sp>
          <p:nvSpPr>
            <p:cNvPr id="451" name="Google Shape;451;p32 1"/>
            <p:cNvSpPr/>
            <p:nvPr/>
          </p:nvSpPr>
          <p:spPr>
            <a:xfrm>
              <a:off x="-1402399" y="4354218"/>
              <a:ext cx="1995462" cy="966600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0" rIns="91433" bIns="0" anchor="ctr" anchorCtr="0">
              <a:noAutofit/>
            </a:bodyPr>
            <a:lstStyle/>
            <a:p>
              <a:endParaRPr sz="1067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452" name="Google Shape;452;p32 1"/>
            <p:cNvSpPr txBox="1"/>
            <p:nvPr/>
          </p:nvSpPr>
          <p:spPr>
            <a:xfrm>
              <a:off x="-1402407" y="4360367"/>
              <a:ext cx="2446200" cy="850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relax end</a:t>
              </a:r>
              <a:endParaRPr sz="1467" dirty="0"/>
            </a:p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a ::= 0 end</a:t>
              </a:r>
              <a:endParaRPr sz="1467" dirty="0"/>
            </a:p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...</a:t>
              </a:r>
              <a:endParaRPr sz="1467" dirty="0"/>
            </a:p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a(0) end</a:t>
              </a:r>
              <a:endParaRPr sz="1467" dirty="0"/>
            </a:p>
            <a:p>
              <a:r>
                <a:rPr lang="en-ZA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a(0,0) end</a:t>
              </a:r>
              <a:endParaRPr lang="en-ZA" sz="1467" dirty="0"/>
            </a:p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...</a:t>
              </a:r>
            </a:p>
            <a:p>
              <a:r>
                <a:rPr lang="en-ZA" sz="933" b="1" dirty="0">
                  <a:solidFill>
                    <a:srgbClr val="FF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a(id) end</a:t>
              </a:r>
            </a:p>
            <a:p>
              <a:r>
                <a:rPr lang="en-ZA" sz="933" b="1" dirty="0">
                  <a:solidFill>
                    <a:srgbClr val="FF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. . . </a:t>
              </a:r>
            </a:p>
            <a:p>
              <a:r>
                <a:rPr lang="en-ZA" sz="933" b="1" dirty="0">
                  <a:solidFill>
                    <a:srgbClr val="FF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a(id, id) end</a:t>
              </a:r>
            </a:p>
            <a:p>
              <a:r>
                <a:rPr lang="en-ZA" sz="933" b="1" dirty="0">
                  <a:solidFill>
                    <a:srgbClr val="FF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. . . </a:t>
              </a:r>
            </a:p>
          </p:txBody>
        </p:sp>
      </p:grpSp>
      <p:sp>
        <p:nvSpPr>
          <p:cNvPr id="453" name="Google Shape;453;p32"/>
          <p:cNvSpPr txBox="1"/>
          <p:nvPr/>
        </p:nvSpPr>
        <p:spPr>
          <a:xfrm>
            <a:off x="4163100" y="2384600"/>
            <a:ext cx="5352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32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9837" y="876463"/>
            <a:ext cx="2832955" cy="30859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73 1">
            <a:extLst>
              <a:ext uri="{FF2B5EF4-FFF2-40B4-BE49-F238E27FC236}">
                <a16:creationId xmlns:a16="http://schemas.microsoft.com/office/drawing/2014/main" id="{E744B8AF-E0F3-B2B8-7578-C61B3A0349D7}"/>
              </a:ext>
            </a:extLst>
          </p:cNvPr>
          <p:cNvSpPr/>
          <p:nvPr/>
        </p:nvSpPr>
        <p:spPr>
          <a:xfrm>
            <a:off x="381000" y="990600"/>
            <a:ext cx="3048000" cy="615513"/>
          </a:xfrm>
          <a:prstGeom prst="wedgeRoundRectCallout">
            <a:avLst>
              <a:gd name="adj1" fmla="val -20763"/>
              <a:gd name="adj2" fmla="val 132069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sentence generation</a:t>
            </a:r>
          </a:p>
        </p:txBody>
      </p:sp>
      <p:sp>
        <p:nvSpPr>
          <p:cNvPr id="4" name="Rounded Rectangular Callout 73 2">
            <a:extLst>
              <a:ext uri="{FF2B5EF4-FFF2-40B4-BE49-F238E27FC236}">
                <a16:creationId xmlns:a16="http://schemas.microsoft.com/office/drawing/2014/main" id="{14AF10D5-96F1-A3E8-E90A-34765A1C8095}"/>
              </a:ext>
            </a:extLst>
          </p:cNvPr>
          <p:cNvSpPr/>
          <p:nvPr/>
        </p:nvSpPr>
        <p:spPr>
          <a:xfrm>
            <a:off x="2072258" y="6126611"/>
            <a:ext cx="3490342" cy="548641"/>
          </a:xfrm>
          <a:prstGeom prst="wedgeRoundRectCallout">
            <a:avLst>
              <a:gd name="adj1" fmla="val -63890"/>
              <a:gd name="adj2" fmla="val -221257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initial test suite (optional)</a:t>
            </a:r>
          </a:p>
        </p:txBody>
      </p:sp>
      <p:sp>
        <p:nvSpPr>
          <p:cNvPr id="5" name="Google Shape;475;p34">
            <a:extLst>
              <a:ext uri="{FF2B5EF4-FFF2-40B4-BE49-F238E27FC236}">
                <a16:creationId xmlns:a16="http://schemas.microsoft.com/office/drawing/2014/main" id="{106F7883-7624-FC46-70CB-0E8025EA91CC}"/>
              </a:ext>
            </a:extLst>
          </p:cNvPr>
          <p:cNvSpPr/>
          <p:nvPr/>
        </p:nvSpPr>
        <p:spPr>
          <a:xfrm>
            <a:off x="2334633" y="5271032"/>
            <a:ext cx="274400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76;p34">
            <a:extLst>
              <a:ext uri="{FF2B5EF4-FFF2-40B4-BE49-F238E27FC236}">
                <a16:creationId xmlns:a16="http://schemas.microsoft.com/office/drawing/2014/main" id="{085A3F56-6555-28A4-88E3-594208357EF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55719" y="5206977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77;p34">
            <a:extLst>
              <a:ext uri="{FF2B5EF4-FFF2-40B4-BE49-F238E27FC236}">
                <a16:creationId xmlns:a16="http://schemas.microsoft.com/office/drawing/2014/main" id="{E4ABA7E9-E3E5-1988-A67D-DE785B18CA3F}"/>
              </a:ext>
            </a:extLst>
          </p:cNvPr>
          <p:cNvSpPr/>
          <p:nvPr/>
        </p:nvSpPr>
        <p:spPr>
          <a:xfrm rot="5400000">
            <a:off x="2486267" y="4434283"/>
            <a:ext cx="986000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478;p34" descr="CUP">
            <a:extLst>
              <a:ext uri="{FF2B5EF4-FFF2-40B4-BE49-F238E27FC236}">
                <a16:creationId xmlns:a16="http://schemas.microsoft.com/office/drawing/2014/main" id="{31475279-ACBB-1B6F-D410-CA26814921F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10657" y="4238267"/>
            <a:ext cx="1143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79;p34">
            <a:extLst>
              <a:ext uri="{FF2B5EF4-FFF2-40B4-BE49-F238E27FC236}">
                <a16:creationId xmlns:a16="http://schemas.microsoft.com/office/drawing/2014/main" id="{9D094F0E-75C7-F32A-28C9-7B3894B9B963}"/>
              </a:ext>
            </a:extLst>
          </p:cNvPr>
          <p:cNvSpPr/>
          <p:nvPr/>
        </p:nvSpPr>
        <p:spPr>
          <a:xfrm>
            <a:off x="3608991" y="5271017"/>
            <a:ext cx="274400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480;p34">
            <a:extLst>
              <a:ext uri="{FF2B5EF4-FFF2-40B4-BE49-F238E27FC236}">
                <a16:creationId xmlns:a16="http://schemas.microsoft.com/office/drawing/2014/main" id="{E63417A9-EAAD-ED64-418D-55FC27889B0F}"/>
              </a:ext>
            </a:extLst>
          </p:cNvPr>
          <p:cNvGrpSpPr/>
          <p:nvPr/>
        </p:nvGrpSpPr>
        <p:grpSpPr>
          <a:xfrm>
            <a:off x="4030092" y="5214438"/>
            <a:ext cx="1891233" cy="480762"/>
            <a:chOff x="3874391" y="5410201"/>
            <a:chExt cx="1891234" cy="480762"/>
          </a:xfrm>
        </p:grpSpPr>
        <p:sp>
          <p:nvSpPr>
            <p:cNvPr id="11" name="Google Shape;481;p34">
              <a:extLst>
                <a:ext uri="{FF2B5EF4-FFF2-40B4-BE49-F238E27FC236}">
                  <a16:creationId xmlns:a16="http://schemas.microsoft.com/office/drawing/2014/main" id="{E81AFF2C-2945-EEEA-AD12-ECD54B85C9D9}"/>
                </a:ext>
              </a:extLst>
            </p:cNvPr>
            <p:cNvSpPr/>
            <p:nvPr/>
          </p:nvSpPr>
          <p:spPr>
            <a:xfrm>
              <a:off x="3874391" y="5410201"/>
              <a:ext cx="1891134" cy="480762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0" rIns="91433" bIns="0" anchor="ctr" anchorCtr="0">
              <a:noAutofit/>
            </a:bodyPr>
            <a:lstStyle/>
            <a:p>
              <a:endParaRPr sz="1067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12" name="Google Shape;482;p34">
              <a:extLst>
                <a:ext uri="{FF2B5EF4-FFF2-40B4-BE49-F238E27FC236}">
                  <a16:creationId xmlns:a16="http://schemas.microsoft.com/office/drawing/2014/main" id="{E37CC7F7-CF24-716C-4FF3-4F30671344DD}"/>
                </a:ext>
              </a:extLst>
            </p:cNvPr>
            <p:cNvSpPr txBox="1"/>
            <p:nvPr/>
          </p:nvSpPr>
          <p:spPr>
            <a:xfrm>
              <a:off x="3881024" y="5420744"/>
              <a:ext cx="1884601" cy="379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a(0) end</a:t>
              </a:r>
              <a:endParaRPr sz="1467" dirty="0"/>
            </a:p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a(id,0) end</a:t>
              </a:r>
              <a:endParaRPr sz="1467" dirty="0"/>
            </a:p>
          </p:txBody>
        </p:sp>
      </p:grpSp>
      <p:pic>
        <p:nvPicPr>
          <p:cNvPr id="13" name="Picture 16" descr="Image result for passed stamp green">
            <a:extLst>
              <a:ext uri="{FF2B5EF4-FFF2-40B4-BE49-F238E27FC236}">
                <a16:creationId xmlns:a16="http://schemas.microsoft.com/office/drawing/2014/main" id="{7FE945A7-A9E3-71E8-10B4-383337589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470">
            <a:off x="1139014" y="3066971"/>
            <a:ext cx="926221" cy="5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eckert_GNU_white.png">
            <a:extLst>
              <a:ext uri="{FF2B5EF4-FFF2-40B4-BE49-F238E27FC236}">
                <a16:creationId xmlns:a16="http://schemas.microsoft.com/office/drawing/2014/main" id="{7EC29792-74F2-9D1A-60C4-B247B38E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8" y="2819400"/>
            <a:ext cx="798001" cy="78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Image result for fail stamp">
            <a:extLst>
              <a:ext uri="{FF2B5EF4-FFF2-40B4-BE49-F238E27FC236}">
                <a16:creationId xmlns:a16="http://schemas.microsoft.com/office/drawing/2014/main" id="{AD48DC0A-AECA-C497-A735-BBF1825E6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62" y="3023764"/>
            <a:ext cx="997820" cy="61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4032FC5-4F03-C71D-6D6F-EE124C09BCB6}"/>
              </a:ext>
            </a:extLst>
          </p:cNvPr>
          <p:cNvSpPr/>
          <p:nvPr/>
        </p:nvSpPr>
        <p:spPr>
          <a:xfrm>
            <a:off x="2129128" y="1940254"/>
            <a:ext cx="4187952" cy="1015643"/>
          </a:xfrm>
          <a:prstGeom prst="wedgeRoundRectCallout">
            <a:avLst>
              <a:gd name="adj1" fmla="val -65784"/>
              <a:gd name="adj2" fmla="val 59770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121920" tIns="120000" rIns="121920" bIns="12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kern="0" dirty="0">
                <a:solidFill>
                  <a:srgbClr val="000000"/>
                </a:solidFill>
                <a:latin typeface="Arial"/>
                <a:cs typeface="Arial"/>
              </a:rPr>
              <a:t>use target language parser to determine expected outcome</a:t>
            </a:r>
          </a:p>
        </p:txBody>
      </p:sp>
      <p:sp>
        <p:nvSpPr>
          <p:cNvPr id="22" name="Google Shape;501;p35 1">
            <a:extLst>
              <a:ext uri="{FF2B5EF4-FFF2-40B4-BE49-F238E27FC236}">
                <a16:creationId xmlns:a16="http://schemas.microsoft.com/office/drawing/2014/main" id="{27A395D6-570B-AE22-26AA-0979D7AC99BC}"/>
              </a:ext>
            </a:extLst>
          </p:cNvPr>
          <p:cNvSpPr/>
          <p:nvPr/>
        </p:nvSpPr>
        <p:spPr>
          <a:xfrm flipH="1">
            <a:off x="4580520" y="3820468"/>
            <a:ext cx="601079" cy="1284932"/>
          </a:xfrm>
          <a:prstGeom prst="bentArrow">
            <a:avLst>
              <a:gd name="adj1" fmla="val 20861"/>
              <a:gd name="adj2" fmla="val 19483"/>
              <a:gd name="adj3" fmla="val 25000"/>
              <a:gd name="adj4" fmla="val 4375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BD7FF7-0727-873B-0E64-0C3BE2E5A486}"/>
              </a:ext>
            </a:extLst>
          </p:cNvPr>
          <p:cNvGrpSpPr/>
          <p:nvPr/>
        </p:nvGrpSpPr>
        <p:grpSpPr>
          <a:xfrm>
            <a:off x="288007" y="3715686"/>
            <a:ext cx="4187952" cy="381000"/>
            <a:chOff x="7086600" y="4114801"/>
            <a:chExt cx="4191000" cy="381000"/>
          </a:xfrm>
        </p:grpSpPr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02A16736-2922-9603-C81C-46CC3C653F51}"/>
                </a:ext>
              </a:extLst>
            </p:cNvPr>
            <p:cNvSpPr/>
            <p:nvPr/>
          </p:nvSpPr>
          <p:spPr>
            <a:xfrm>
              <a:off x="7086600" y="4114801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25" name="Picture 24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 title="IguanaTex Bitmap Display">
              <a:extLst>
                <a:ext uri="{FF2B5EF4-FFF2-40B4-BE49-F238E27FC236}">
                  <a16:creationId xmlns:a16="http://schemas.microsoft.com/office/drawing/2014/main" id="{4495F5F4-6B62-CFF5-45EF-57F6279B1C3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114" y="4197377"/>
              <a:ext cx="3968286" cy="241238"/>
            </a:xfrm>
            <a:prstGeom prst="rect">
              <a:avLst/>
            </a:prstGeom>
          </p:spPr>
        </p:pic>
      </p:grpSp>
      <p:sp>
        <p:nvSpPr>
          <p:cNvPr id="26" name="Google Shape;501;p35 2">
            <a:extLst>
              <a:ext uri="{FF2B5EF4-FFF2-40B4-BE49-F238E27FC236}">
                <a16:creationId xmlns:a16="http://schemas.microsoft.com/office/drawing/2014/main" id="{EE8440DC-9926-3264-9883-6F96E2A1D0FC}"/>
              </a:ext>
            </a:extLst>
          </p:cNvPr>
          <p:cNvSpPr/>
          <p:nvPr/>
        </p:nvSpPr>
        <p:spPr>
          <a:xfrm rot="16200000" flipH="1">
            <a:off x="977326" y="2200417"/>
            <a:ext cx="479858" cy="605709"/>
          </a:xfrm>
          <a:prstGeom prst="bentArrow">
            <a:avLst>
              <a:gd name="adj1" fmla="val 30156"/>
              <a:gd name="adj2" fmla="val 31102"/>
              <a:gd name="adj3" fmla="val 25000"/>
              <a:gd name="adj4" fmla="val 55369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450;p32">
            <a:extLst>
              <a:ext uri="{FF2B5EF4-FFF2-40B4-BE49-F238E27FC236}">
                <a16:creationId xmlns:a16="http://schemas.microsoft.com/office/drawing/2014/main" id="{A311E089-DEF6-48ED-5EB6-5C5EF801672C}"/>
              </a:ext>
            </a:extLst>
          </p:cNvPr>
          <p:cNvGrpSpPr/>
          <p:nvPr/>
        </p:nvGrpSpPr>
        <p:grpSpPr>
          <a:xfrm>
            <a:off x="228600" y="4343400"/>
            <a:ext cx="2446200" cy="1103397"/>
            <a:chOff x="-1402407" y="4354218"/>
            <a:chExt cx="2446200" cy="1103397"/>
          </a:xfrm>
        </p:grpSpPr>
        <p:sp>
          <p:nvSpPr>
            <p:cNvPr id="29" name="Google Shape;451;p32 2">
              <a:extLst>
                <a:ext uri="{FF2B5EF4-FFF2-40B4-BE49-F238E27FC236}">
                  <a16:creationId xmlns:a16="http://schemas.microsoft.com/office/drawing/2014/main" id="{3F7755F3-BFA6-EA01-9B22-3B62F5847211}"/>
                </a:ext>
              </a:extLst>
            </p:cNvPr>
            <p:cNvSpPr/>
            <p:nvPr/>
          </p:nvSpPr>
          <p:spPr>
            <a:xfrm>
              <a:off x="-1402399" y="4354218"/>
              <a:ext cx="1995462" cy="966600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0" rIns="91433" bIns="0" anchor="ctr" anchorCtr="0">
              <a:noAutofit/>
            </a:bodyPr>
            <a:lstStyle/>
            <a:p>
              <a:endParaRPr sz="1067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30" name="Google Shape;452;p32 2">
              <a:extLst>
                <a:ext uri="{FF2B5EF4-FFF2-40B4-BE49-F238E27FC236}">
                  <a16:creationId xmlns:a16="http://schemas.microsoft.com/office/drawing/2014/main" id="{4413A126-90FF-7271-B5A7-9FCFCD56E462}"/>
                </a:ext>
              </a:extLst>
            </p:cNvPr>
            <p:cNvSpPr txBox="1"/>
            <p:nvPr/>
          </p:nvSpPr>
          <p:spPr>
            <a:xfrm>
              <a:off x="-1402407" y="4360367"/>
              <a:ext cx="2446200" cy="1097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relax end</a:t>
              </a:r>
              <a:endParaRPr sz="1467" dirty="0"/>
            </a:p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a ::= 0 end</a:t>
              </a:r>
              <a:endParaRPr sz="1467" dirty="0"/>
            </a:p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...</a:t>
              </a:r>
              <a:endParaRPr sz="1467" dirty="0"/>
            </a:p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a(0) end</a:t>
              </a:r>
              <a:endParaRPr sz="1467" dirty="0"/>
            </a:p>
            <a:p>
              <a:r>
                <a:rPr lang="en-ZA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a(0,0) end</a:t>
              </a:r>
              <a:endParaRPr lang="en-ZA" sz="1467" dirty="0"/>
            </a:p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...</a:t>
              </a:r>
            </a:p>
            <a:p>
              <a:endParaRPr lang="en-ZA" sz="933" b="1" dirty="0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</p:grpSp>
      <p:sp>
        <p:nvSpPr>
          <p:cNvPr id="37" name="Google Shape;813;p53">
            <a:extLst>
              <a:ext uri="{FF2B5EF4-FFF2-40B4-BE49-F238E27FC236}">
                <a16:creationId xmlns:a16="http://schemas.microsoft.com/office/drawing/2014/main" id="{9A4280CD-F6E2-A033-8382-E6BA5C25DE80}"/>
              </a:ext>
            </a:extLst>
          </p:cNvPr>
          <p:cNvSpPr/>
          <p:nvPr/>
        </p:nvSpPr>
        <p:spPr>
          <a:xfrm>
            <a:off x="9081716" y="966121"/>
            <a:ext cx="2515600" cy="4467200"/>
          </a:xfrm>
          <a:prstGeom prst="rect">
            <a:avLst/>
          </a:prstGeom>
          <a:solidFill>
            <a:srgbClr val="FFFFFF">
              <a:alpha val="949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491;p35 1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>
            <a:extLst>
              <a:ext uri="{FF2B5EF4-FFF2-40B4-BE49-F238E27FC236}">
                <a16:creationId xmlns:a16="http://schemas.microsoft.com/office/drawing/2014/main" id="{FDAA6166-0FB7-ABA6-68FE-CA5E760D862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30759" y="884368"/>
            <a:ext cx="2832955" cy="3085936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</p:pic>
      <p:pic>
        <p:nvPicPr>
          <p:cNvPr id="33" name="Google Shape;491;p35 2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>
            <a:extLst>
              <a:ext uri="{FF2B5EF4-FFF2-40B4-BE49-F238E27FC236}">
                <a16:creationId xmlns:a16="http://schemas.microsoft.com/office/drawing/2014/main" id="{BAC60337-7EB8-3F99-7F59-1B3C2390557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82981" y="1447800"/>
            <a:ext cx="2832955" cy="308593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B4F11E2-0A65-D231-0D7E-20AF7AF13A02}"/>
              </a:ext>
            </a:extLst>
          </p:cNvPr>
          <p:cNvGrpSpPr/>
          <p:nvPr/>
        </p:nvGrpSpPr>
        <p:grpSpPr>
          <a:xfrm>
            <a:off x="7222416" y="4279944"/>
            <a:ext cx="4114800" cy="381000"/>
            <a:chOff x="6781800" y="4324829"/>
            <a:chExt cx="4191000" cy="381000"/>
          </a:xfrm>
        </p:grpSpPr>
        <p:sp>
          <p:nvSpPr>
            <p:cNvPr id="40" name="Rounded Rectangle 46">
              <a:extLst>
                <a:ext uri="{FF2B5EF4-FFF2-40B4-BE49-F238E27FC236}">
                  <a16:creationId xmlns:a16="http://schemas.microsoft.com/office/drawing/2014/main" id="{3643ADE5-0687-DC80-3BEB-B7A651F52D66}"/>
                </a:ext>
              </a:extLst>
            </p:cNvPr>
            <p:cNvSpPr/>
            <p:nvPr/>
          </p:nvSpPr>
          <p:spPr>
            <a:xfrm>
              <a:off x="6781800" y="4324829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41" name="Picture 40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token{num}}\mathit{namelist} \token{)}}&#10;&#10;\end{array}&#10;\]&#10;&#10;\end{document}" title="IguanaTex Bitmap Display">
              <a:extLst>
                <a:ext uri="{FF2B5EF4-FFF2-40B4-BE49-F238E27FC236}">
                  <a16:creationId xmlns:a16="http://schemas.microsoft.com/office/drawing/2014/main" id="{EA43632B-F43A-447E-4E74-3EC1CCC2EFE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296" y="4407405"/>
              <a:ext cx="3731904" cy="24123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EE0CCC5-39C9-FBC1-B3A0-49FD56389620}"/>
              </a:ext>
            </a:extLst>
          </p:cNvPr>
          <p:cNvGrpSpPr/>
          <p:nvPr/>
        </p:nvGrpSpPr>
        <p:grpSpPr>
          <a:xfrm>
            <a:off x="7603187" y="4439064"/>
            <a:ext cx="4114800" cy="381000"/>
            <a:chOff x="5256584" y="2674688"/>
            <a:chExt cx="3086100" cy="285750"/>
          </a:xfrm>
        </p:grpSpPr>
        <p:sp>
          <p:nvSpPr>
            <p:cNvPr id="43" name="Rounded Rectangle 49">
              <a:extLst>
                <a:ext uri="{FF2B5EF4-FFF2-40B4-BE49-F238E27FC236}">
                  <a16:creationId xmlns:a16="http://schemas.microsoft.com/office/drawing/2014/main" id="{A2DDE2B7-903B-DE27-9984-09B018756277}"/>
                </a:ext>
              </a:extLst>
            </p:cNvPr>
            <p:cNvSpPr/>
            <p:nvPr/>
          </p:nvSpPr>
          <p:spPr>
            <a:xfrm>
              <a:off x="5256584" y="2674688"/>
              <a:ext cx="3086100" cy="28575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44" name="Picture 43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mathit{expr}}\:\:\mathit{namelist} \token{)}}&#10;&#10;\end{array}&#10;\]&#10;&#10;\end{document}" title="IguanaTex Bitmap Display">
              <a:extLst>
                <a:ext uri="{FF2B5EF4-FFF2-40B4-BE49-F238E27FC236}">
                  <a16:creationId xmlns:a16="http://schemas.microsoft.com/office/drawing/2014/main" id="{7B3A54B7-FA09-447B-510B-A308418C667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5426314" y="2736620"/>
              <a:ext cx="2837171" cy="18372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904253-F350-059B-0B7E-9C0199AF671E}"/>
              </a:ext>
            </a:extLst>
          </p:cNvPr>
          <p:cNvGrpSpPr/>
          <p:nvPr/>
        </p:nvGrpSpPr>
        <p:grpSpPr>
          <a:xfrm>
            <a:off x="7930759" y="4608603"/>
            <a:ext cx="4114800" cy="381000"/>
            <a:chOff x="5256584" y="2674688"/>
            <a:chExt cx="3086100" cy="285750"/>
          </a:xfrm>
        </p:grpSpPr>
        <p:sp>
          <p:nvSpPr>
            <p:cNvPr id="46" name="Rounded Rectangle 52">
              <a:extLst>
                <a:ext uri="{FF2B5EF4-FFF2-40B4-BE49-F238E27FC236}">
                  <a16:creationId xmlns:a16="http://schemas.microsoft.com/office/drawing/2014/main" id="{5BF13EC7-9460-75F4-6380-15791FAB1628}"/>
                </a:ext>
              </a:extLst>
            </p:cNvPr>
            <p:cNvSpPr/>
            <p:nvPr/>
          </p:nvSpPr>
          <p:spPr>
            <a:xfrm>
              <a:off x="5256584" y="2674688"/>
              <a:ext cx="3086100" cy="28575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47" name="Picture 46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mathit{expr}}\:\:\mathit{namelist} \token{)}}&#10;&#10;\end{array}&#10;\]&#10;&#10;\end{document}" title="IguanaTex Bitmap Display">
              <a:extLst>
                <a:ext uri="{FF2B5EF4-FFF2-40B4-BE49-F238E27FC236}">
                  <a16:creationId xmlns:a16="http://schemas.microsoft.com/office/drawing/2014/main" id="{8820A3BD-475D-0E1E-6DC7-E2C79AD93C3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5426314" y="2736620"/>
              <a:ext cx="2837171" cy="18372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562703-AB90-2711-2BB9-F71F21E0B456}"/>
              </a:ext>
            </a:extLst>
          </p:cNvPr>
          <p:cNvGrpSpPr/>
          <p:nvPr/>
        </p:nvGrpSpPr>
        <p:grpSpPr>
          <a:xfrm>
            <a:off x="6934200" y="3724343"/>
            <a:ext cx="4114800" cy="381000"/>
            <a:chOff x="6781800" y="4324829"/>
            <a:chExt cx="4191000" cy="381000"/>
          </a:xfrm>
        </p:grpSpPr>
        <p:sp>
          <p:nvSpPr>
            <p:cNvPr id="35" name="Rounded Rectangle 29">
              <a:extLst>
                <a:ext uri="{FF2B5EF4-FFF2-40B4-BE49-F238E27FC236}">
                  <a16:creationId xmlns:a16="http://schemas.microsoft.com/office/drawing/2014/main" id="{0584680A-486C-FC9C-A272-2DDFA05DFE7C}"/>
                </a:ext>
              </a:extLst>
            </p:cNvPr>
            <p:cNvSpPr/>
            <p:nvPr/>
          </p:nvSpPr>
          <p:spPr>
            <a:xfrm>
              <a:off x="6781800" y="4324829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36" name="Picture 35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token{num}}\mathit{namelist} \token{)}}&#10;&#10;\end{array}&#10;\]&#10;&#10;\end{document}" title="IguanaTex Bitmap Display">
              <a:extLst>
                <a:ext uri="{FF2B5EF4-FFF2-40B4-BE49-F238E27FC236}">
                  <a16:creationId xmlns:a16="http://schemas.microsoft.com/office/drawing/2014/main" id="{06D59237-B360-DB84-1D17-1331B8A31F0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296" y="4407405"/>
              <a:ext cx="3731904" cy="241238"/>
            </a:xfrm>
            <a:prstGeom prst="rect">
              <a:avLst/>
            </a:prstGeom>
          </p:spPr>
        </p:pic>
      </p:grpSp>
      <p:sp>
        <p:nvSpPr>
          <p:cNvPr id="48" name="Arc 47">
            <a:extLst>
              <a:ext uri="{FF2B5EF4-FFF2-40B4-BE49-F238E27FC236}">
                <a16:creationId xmlns:a16="http://schemas.microsoft.com/office/drawing/2014/main" id="{C00CC96D-A7F5-9659-D922-69B81E8407F5}"/>
              </a:ext>
            </a:extLst>
          </p:cNvPr>
          <p:cNvSpPr/>
          <p:nvPr/>
        </p:nvSpPr>
        <p:spPr>
          <a:xfrm>
            <a:off x="3199413" y="2743200"/>
            <a:ext cx="6137555" cy="1972641"/>
          </a:xfrm>
          <a:prstGeom prst="arc">
            <a:avLst>
              <a:gd name="adj1" fmla="val 10923351"/>
              <a:gd name="adj2" fmla="val 21505167"/>
            </a:avLst>
          </a:prstGeom>
          <a:ln w="3810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55" name="Google Shape;520;p36">
            <a:extLst>
              <a:ext uri="{FF2B5EF4-FFF2-40B4-BE49-F238E27FC236}">
                <a16:creationId xmlns:a16="http://schemas.microsoft.com/office/drawing/2014/main" id="{D09EA6BB-E5D1-A1B7-7AE3-59BC01A7D3C0}"/>
              </a:ext>
            </a:extLst>
          </p:cNvPr>
          <p:cNvSpPr/>
          <p:nvPr/>
        </p:nvSpPr>
        <p:spPr>
          <a:xfrm>
            <a:off x="4453667" y="1371600"/>
            <a:ext cx="3182650" cy="3219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97;p35">
            <a:extLst>
              <a:ext uri="{FF2B5EF4-FFF2-40B4-BE49-F238E27FC236}">
                <a16:creationId xmlns:a16="http://schemas.microsoft.com/office/drawing/2014/main" id="{D1D7EFD8-1A4C-ADE8-E5D4-4573D998BFAA}"/>
              </a:ext>
            </a:extLst>
          </p:cNvPr>
          <p:cNvSpPr/>
          <p:nvPr/>
        </p:nvSpPr>
        <p:spPr>
          <a:xfrm rot="5400000" flipV="1">
            <a:off x="6407447" y="3838616"/>
            <a:ext cx="510431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Picture 16" descr="Image result for passed stamp green">
            <a:extLst>
              <a:ext uri="{FF2B5EF4-FFF2-40B4-BE49-F238E27FC236}">
                <a16:creationId xmlns:a16="http://schemas.microsoft.com/office/drawing/2014/main" id="{26F2C9B4-B836-B521-3C98-FF4D418B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470">
            <a:off x="6736876" y="3062640"/>
            <a:ext cx="926221" cy="5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" name="Picture 6" descr="Heckert_GNU_white.png">
            <a:extLst>
              <a:ext uri="{FF2B5EF4-FFF2-40B4-BE49-F238E27FC236}">
                <a16:creationId xmlns:a16="http://schemas.microsoft.com/office/drawing/2014/main" id="{7090FC39-8799-53FE-49BB-BF85EFA2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20" y="2815069"/>
            <a:ext cx="798001" cy="78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Picture 22" descr="Image result for fail stamp">
            <a:extLst>
              <a:ext uri="{FF2B5EF4-FFF2-40B4-BE49-F238E27FC236}">
                <a16:creationId xmlns:a16="http://schemas.microsoft.com/office/drawing/2014/main" id="{4AEC3CFB-1986-42EC-8B36-C2D42C20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19433"/>
            <a:ext cx="997820" cy="61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" name="Google Shape;501;p35 2">
            <a:extLst>
              <a:ext uri="{FF2B5EF4-FFF2-40B4-BE49-F238E27FC236}">
                <a16:creationId xmlns:a16="http://schemas.microsoft.com/office/drawing/2014/main" id="{4FF39839-6D2C-B085-7B21-7D58BF66D8D7}"/>
              </a:ext>
            </a:extLst>
          </p:cNvPr>
          <p:cNvSpPr/>
          <p:nvPr/>
        </p:nvSpPr>
        <p:spPr>
          <a:xfrm rot="16200000" flipH="1">
            <a:off x="6817796" y="1953479"/>
            <a:ext cx="479858" cy="1090924"/>
          </a:xfrm>
          <a:prstGeom prst="bentArrow">
            <a:avLst>
              <a:gd name="adj1" fmla="val 30156"/>
              <a:gd name="adj2" fmla="val 31102"/>
              <a:gd name="adj3" fmla="val 25000"/>
              <a:gd name="adj4" fmla="val 55369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75;p34">
            <a:extLst>
              <a:ext uri="{FF2B5EF4-FFF2-40B4-BE49-F238E27FC236}">
                <a16:creationId xmlns:a16="http://schemas.microsoft.com/office/drawing/2014/main" id="{8E3B4842-312D-7477-F76D-C3DB521FCA8D}"/>
              </a:ext>
            </a:extLst>
          </p:cNvPr>
          <p:cNvSpPr/>
          <p:nvPr/>
        </p:nvSpPr>
        <p:spPr>
          <a:xfrm>
            <a:off x="7856944" y="5769244"/>
            <a:ext cx="274400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76;p34">
            <a:extLst>
              <a:ext uri="{FF2B5EF4-FFF2-40B4-BE49-F238E27FC236}">
                <a16:creationId xmlns:a16="http://schemas.microsoft.com/office/drawing/2014/main" id="{688E441E-0D29-0F5D-AC72-65EDF63C74C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78030" y="5705189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77;p34">
            <a:extLst>
              <a:ext uri="{FF2B5EF4-FFF2-40B4-BE49-F238E27FC236}">
                <a16:creationId xmlns:a16="http://schemas.microsoft.com/office/drawing/2014/main" id="{C9881041-A892-0542-CB53-31098FD19299}"/>
              </a:ext>
            </a:extLst>
          </p:cNvPr>
          <p:cNvSpPr/>
          <p:nvPr/>
        </p:nvSpPr>
        <p:spPr>
          <a:xfrm rot="5400000">
            <a:off x="8289143" y="5213060"/>
            <a:ext cx="458416" cy="2672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78;p34" descr="CUP">
            <a:extLst>
              <a:ext uri="{FF2B5EF4-FFF2-40B4-BE49-F238E27FC236}">
                <a16:creationId xmlns:a16="http://schemas.microsoft.com/office/drawing/2014/main" id="{81A01AF3-2447-C1A1-5447-F140CBF214F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14367" y="5137355"/>
            <a:ext cx="1143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79;p34">
            <a:extLst>
              <a:ext uri="{FF2B5EF4-FFF2-40B4-BE49-F238E27FC236}">
                <a16:creationId xmlns:a16="http://schemas.microsoft.com/office/drawing/2014/main" id="{283B0D36-580F-2AD5-D746-781B9E8D9AA0}"/>
              </a:ext>
            </a:extLst>
          </p:cNvPr>
          <p:cNvSpPr/>
          <p:nvPr/>
        </p:nvSpPr>
        <p:spPr>
          <a:xfrm>
            <a:off x="9131302" y="5769229"/>
            <a:ext cx="274400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91;p35 2" descr="IguanaTex Bitmap Display&#10;&#10;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>
            <a:extLst>
              <a:ext uri="{FF2B5EF4-FFF2-40B4-BE49-F238E27FC236}">
                <a16:creationId xmlns:a16="http://schemas.microsoft.com/office/drawing/2014/main" id="{58117783-45D7-A6BD-A7F4-8861BEFF23C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8"/>
          <a:stretch/>
        </p:blipFill>
        <p:spPr>
          <a:xfrm>
            <a:off x="9601200" y="5691294"/>
            <a:ext cx="381000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68" name="Google Shape;491;p35 2" descr="IguanaTex Bitmap Display&#10;&#10;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>
            <a:extLst>
              <a:ext uri="{FF2B5EF4-FFF2-40B4-BE49-F238E27FC236}">
                <a16:creationId xmlns:a16="http://schemas.microsoft.com/office/drawing/2014/main" id="{A9EA6110-CA4E-42D3-7631-F5FBA61BAA9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/>
          <a:stretch/>
        </p:blipFill>
        <p:spPr>
          <a:xfrm>
            <a:off x="10058400" y="5688030"/>
            <a:ext cx="381000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70" name="Google Shape;491;p35 2" descr="IguanaTex Bitmap Display&#10;&#10;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>
            <a:extLst>
              <a:ext uri="{FF2B5EF4-FFF2-40B4-BE49-F238E27FC236}">
                <a16:creationId xmlns:a16="http://schemas.microsoft.com/office/drawing/2014/main" id="{7C05B88E-3AB3-60AF-A4AE-BE43A764D4E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/>
          <a:stretch/>
        </p:blipFill>
        <p:spPr>
          <a:xfrm>
            <a:off x="10515600" y="5685264"/>
            <a:ext cx="381000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71" name="Google Shape;491;p35 2" descr="IguanaTex Bitmap Display&#10;&#10;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>
            <a:extLst>
              <a:ext uri="{FF2B5EF4-FFF2-40B4-BE49-F238E27FC236}">
                <a16:creationId xmlns:a16="http://schemas.microsoft.com/office/drawing/2014/main" id="{680D14AC-0E43-A255-1612-626BBC40FC8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/>
          <a:stretch/>
        </p:blipFill>
        <p:spPr>
          <a:xfrm>
            <a:off x="10972800" y="5688030"/>
            <a:ext cx="381000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72" name="Rounded Rectangular Callout 73 2">
            <a:extLst>
              <a:ext uri="{FF2B5EF4-FFF2-40B4-BE49-F238E27FC236}">
                <a16:creationId xmlns:a16="http://schemas.microsoft.com/office/drawing/2014/main" id="{F9796012-13A9-BC61-6803-25EA5A87814B}"/>
              </a:ext>
            </a:extLst>
          </p:cNvPr>
          <p:cNvSpPr/>
          <p:nvPr/>
        </p:nvSpPr>
        <p:spPr>
          <a:xfrm>
            <a:off x="9503616" y="6248400"/>
            <a:ext cx="2078784" cy="548641"/>
          </a:xfrm>
          <a:prstGeom prst="wedgeRoundRectCallout">
            <a:avLst>
              <a:gd name="adj1" fmla="val -23584"/>
              <a:gd name="adj2" fmla="val -647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priority queue</a:t>
            </a: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F528060A-E203-3E2E-BF96-DFF199A5E374}"/>
              </a:ext>
            </a:extLst>
          </p:cNvPr>
          <p:cNvSpPr/>
          <p:nvPr/>
        </p:nvSpPr>
        <p:spPr>
          <a:xfrm>
            <a:off x="9481902" y="5545943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1FBB62-4A60-9E66-E571-0E54D1800EAD}"/>
              </a:ext>
            </a:extLst>
          </p:cNvPr>
          <p:cNvSpPr/>
          <p:nvPr/>
        </p:nvSpPr>
        <p:spPr>
          <a:xfrm>
            <a:off x="5486400" y="4917443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822E46FC-268D-C4FE-BF16-585045B64B88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13</a:t>
            </a:r>
            <a:endParaRPr lang="en-ZA" b="1" dirty="0"/>
          </a:p>
        </p:txBody>
      </p:sp>
      <p:sp>
        <p:nvSpPr>
          <p:cNvPr id="16" name="Google Shape;490;p35">
            <a:extLst>
              <a:ext uri="{FF2B5EF4-FFF2-40B4-BE49-F238E27FC236}">
                <a16:creationId xmlns:a16="http://schemas.microsoft.com/office/drawing/2014/main" id="{DDEA9C08-A1A6-6F33-9F6A-A1252AF1329C}"/>
              </a:ext>
            </a:extLst>
          </p:cNvPr>
          <p:cNvSpPr/>
          <p:nvPr/>
        </p:nvSpPr>
        <p:spPr>
          <a:xfrm>
            <a:off x="5638800" y="4267200"/>
            <a:ext cx="1997517" cy="2589872"/>
          </a:xfrm>
          <a:prstGeom prst="flowChartDocument">
            <a:avLst/>
          </a:prstGeom>
          <a:solidFill>
            <a:srgbClr val="D8FD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0" rIns="91433" bIns="0" anchor="ctr" anchorCtr="0">
            <a:noAutofit/>
          </a:bodyPr>
          <a:lstStyle/>
          <a:p>
            <a:endParaRPr sz="933" b="1" dirty="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relax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 ::= 0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a(0)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a(0,0)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...</a:t>
            </a:r>
            <a:endParaRPr sz="933" b="1" dirty="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a(id) end</a:t>
            </a:r>
          </a:p>
          <a:p>
            <a:r>
              <a:rPr lang="en-US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</a:t>
            </a:r>
            <a:endParaRPr sz="933" b="1" dirty="0">
              <a:solidFill>
                <a:srgbClr val="FF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a(id, id) end</a:t>
            </a:r>
            <a:endParaRPr sz="933" b="1" dirty="0">
              <a:solidFill>
                <a:srgbClr val="FF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 </a:t>
            </a:r>
          </a:p>
          <a:p>
            <a:pPr lvl="0"/>
            <a:r>
              <a:rPr lang="en-ZA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a((a)) end</a:t>
            </a:r>
          </a:p>
          <a:p>
            <a:pPr lvl="0"/>
            <a:r>
              <a:rPr lang="en-ZA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a(1+a, a) end</a:t>
            </a:r>
          </a:p>
          <a:p>
            <a:pPr lvl="0"/>
            <a:r>
              <a:rPr lang="en-US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</a:t>
            </a:r>
            <a:endParaRPr lang="en-ZA" sz="933" b="1" dirty="0">
              <a:solidFill>
                <a:srgbClr val="0000FF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lvl="0"/>
            <a:r>
              <a:rPr lang="en-US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a(a()) end</a:t>
            </a:r>
          </a:p>
          <a:p>
            <a:pPr lvl="0"/>
            <a:r>
              <a:rPr lang="en-US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 </a:t>
            </a:r>
            <a:endParaRPr lang="en-ZA" sz="933" b="1" dirty="0">
              <a:solidFill>
                <a:srgbClr val="0000FF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</p:spTree>
    <p:extLst>
      <p:ext uri="{BB962C8B-B14F-4D97-AF65-F5344CB8AC3E}">
        <p14:creationId xmlns:p14="http://schemas.microsoft.com/office/powerpoint/2010/main" val="18022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4" grpId="0" animBg="1"/>
      <p:bldP spid="5" grpId="0" animBg="1"/>
      <p:bldP spid="7" grpId="0" animBg="1"/>
      <p:bldP spid="9" grpId="0" animBg="1"/>
      <p:bldP spid="21" grpId="0" animBg="1"/>
      <p:bldP spid="22" grpId="0" animBg="1"/>
      <p:bldP spid="26" grpId="0" animBg="1"/>
      <p:bldP spid="48" grpId="0" animBg="1"/>
      <p:bldP spid="55" grpId="0" animBg="1"/>
      <p:bldP spid="457" grpId="0" animBg="1"/>
      <p:bldP spid="461" grpId="0" animBg="1"/>
      <p:bldP spid="462" grpId="0" animBg="1"/>
      <p:bldP spid="464" grpId="0" animBg="1"/>
      <p:bldP spid="466" grpId="0" animBg="1"/>
      <p:bldP spid="472" grpId="0" animBg="1"/>
      <p:bldP spid="473" grpId="0"/>
      <p:bldP spid="2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ts val="1400"/>
            </a:pPr>
            <a:r>
              <a:rPr lang="en-ZA" dirty="0"/>
              <a:t>Grammars are software. Software contains bugs.</a:t>
            </a:r>
            <a:br>
              <a:rPr lang="en-ZA" dirty="0"/>
            </a:b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0CEDF-4879-A779-9609-E1FB98AF1941}"/>
              </a:ext>
            </a:extLst>
          </p:cNvPr>
          <p:cNvSpPr txBox="1"/>
          <p:nvPr/>
        </p:nvSpPr>
        <p:spPr>
          <a:xfrm>
            <a:off x="1187519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4585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0"/>
    </mc:Choice>
    <mc:Fallback xmlns="">
      <p:transition spd="slow" advTm="1176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400"/>
            </a:pPr>
            <a:r>
              <a:rPr lang="en" dirty="0"/>
              <a:t>Active repair generates the test suites used for repair.</a:t>
            </a:r>
            <a:endParaRPr dirty="0"/>
          </a:p>
        </p:txBody>
      </p:sp>
      <p:pic>
        <p:nvPicPr>
          <p:cNvPr id="454" name="Google Shape;454;p32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9837" y="876463"/>
            <a:ext cx="2832955" cy="30859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75;p34 1">
            <a:extLst>
              <a:ext uri="{FF2B5EF4-FFF2-40B4-BE49-F238E27FC236}">
                <a16:creationId xmlns:a16="http://schemas.microsoft.com/office/drawing/2014/main" id="{106F7883-7624-FC46-70CB-0E8025EA91CC}"/>
              </a:ext>
            </a:extLst>
          </p:cNvPr>
          <p:cNvSpPr/>
          <p:nvPr/>
        </p:nvSpPr>
        <p:spPr>
          <a:xfrm>
            <a:off x="2334633" y="5271032"/>
            <a:ext cx="274400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76;p34 1">
            <a:extLst>
              <a:ext uri="{FF2B5EF4-FFF2-40B4-BE49-F238E27FC236}">
                <a16:creationId xmlns:a16="http://schemas.microsoft.com/office/drawing/2014/main" id="{085A3F56-6555-28A4-88E3-594208357EF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55719" y="5206977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77;p34 1">
            <a:extLst>
              <a:ext uri="{FF2B5EF4-FFF2-40B4-BE49-F238E27FC236}">
                <a16:creationId xmlns:a16="http://schemas.microsoft.com/office/drawing/2014/main" id="{E4ABA7E9-E3E5-1988-A67D-DE785B18CA3F}"/>
              </a:ext>
            </a:extLst>
          </p:cNvPr>
          <p:cNvSpPr/>
          <p:nvPr/>
        </p:nvSpPr>
        <p:spPr>
          <a:xfrm rot="5400000">
            <a:off x="2486267" y="4434283"/>
            <a:ext cx="986000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478;p34 1" descr="CUP">
            <a:extLst>
              <a:ext uri="{FF2B5EF4-FFF2-40B4-BE49-F238E27FC236}">
                <a16:creationId xmlns:a16="http://schemas.microsoft.com/office/drawing/2014/main" id="{31475279-ACBB-1B6F-D410-CA26814921F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10657" y="4238267"/>
            <a:ext cx="1143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79;p34 1">
            <a:extLst>
              <a:ext uri="{FF2B5EF4-FFF2-40B4-BE49-F238E27FC236}">
                <a16:creationId xmlns:a16="http://schemas.microsoft.com/office/drawing/2014/main" id="{9D094F0E-75C7-F32A-28C9-7B3894B9B963}"/>
              </a:ext>
            </a:extLst>
          </p:cNvPr>
          <p:cNvSpPr/>
          <p:nvPr/>
        </p:nvSpPr>
        <p:spPr>
          <a:xfrm>
            <a:off x="3608991" y="5271017"/>
            <a:ext cx="274400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480;p34">
            <a:extLst>
              <a:ext uri="{FF2B5EF4-FFF2-40B4-BE49-F238E27FC236}">
                <a16:creationId xmlns:a16="http://schemas.microsoft.com/office/drawing/2014/main" id="{E63417A9-EAAD-ED64-418D-55FC27889B0F}"/>
              </a:ext>
            </a:extLst>
          </p:cNvPr>
          <p:cNvGrpSpPr/>
          <p:nvPr/>
        </p:nvGrpSpPr>
        <p:grpSpPr>
          <a:xfrm>
            <a:off x="4030092" y="5277343"/>
            <a:ext cx="1891233" cy="361457"/>
            <a:chOff x="3874391" y="5410201"/>
            <a:chExt cx="1891234" cy="480762"/>
          </a:xfrm>
        </p:grpSpPr>
        <p:sp>
          <p:nvSpPr>
            <p:cNvPr id="11" name="Google Shape;481;p34">
              <a:extLst>
                <a:ext uri="{FF2B5EF4-FFF2-40B4-BE49-F238E27FC236}">
                  <a16:creationId xmlns:a16="http://schemas.microsoft.com/office/drawing/2014/main" id="{E81AFF2C-2945-EEEA-AD12-ECD54B85C9D9}"/>
                </a:ext>
              </a:extLst>
            </p:cNvPr>
            <p:cNvSpPr/>
            <p:nvPr/>
          </p:nvSpPr>
          <p:spPr>
            <a:xfrm>
              <a:off x="3874391" y="5410201"/>
              <a:ext cx="1891134" cy="480762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0" rIns="91433" bIns="0" anchor="ctr" anchorCtr="0">
              <a:noAutofit/>
            </a:bodyPr>
            <a:lstStyle/>
            <a:p>
              <a:endParaRPr sz="1067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12" name="Google Shape;482;p34">
              <a:extLst>
                <a:ext uri="{FF2B5EF4-FFF2-40B4-BE49-F238E27FC236}">
                  <a16:creationId xmlns:a16="http://schemas.microsoft.com/office/drawing/2014/main" id="{E37CC7F7-CF24-716C-4FF3-4F30671344DD}"/>
                </a:ext>
              </a:extLst>
            </p:cNvPr>
            <p:cNvSpPr txBox="1"/>
            <p:nvPr/>
          </p:nvSpPr>
          <p:spPr>
            <a:xfrm>
              <a:off x="3881024" y="5420744"/>
              <a:ext cx="1884601" cy="235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r>
                <a:rPr lang="en" sz="933" b="1" dirty="0">
                  <a:solidFill>
                    <a:srgbClr val="000000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program a begin a(id,0) end</a:t>
              </a:r>
              <a:endParaRPr sz="1467" dirty="0"/>
            </a:p>
          </p:txBody>
        </p:sp>
      </p:grpSp>
      <p:sp>
        <p:nvSpPr>
          <p:cNvPr id="22" name="Google Shape;501;p35 1">
            <a:extLst>
              <a:ext uri="{FF2B5EF4-FFF2-40B4-BE49-F238E27FC236}">
                <a16:creationId xmlns:a16="http://schemas.microsoft.com/office/drawing/2014/main" id="{27A395D6-570B-AE22-26AA-0979D7AC99BC}"/>
              </a:ext>
            </a:extLst>
          </p:cNvPr>
          <p:cNvSpPr/>
          <p:nvPr/>
        </p:nvSpPr>
        <p:spPr>
          <a:xfrm flipH="1">
            <a:off x="4885321" y="3820468"/>
            <a:ext cx="601079" cy="1284932"/>
          </a:xfrm>
          <a:prstGeom prst="bentArrow">
            <a:avLst>
              <a:gd name="adj1" fmla="val 20861"/>
              <a:gd name="adj2" fmla="val 19483"/>
              <a:gd name="adj3" fmla="val 25000"/>
              <a:gd name="adj4" fmla="val 4375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813;p53">
            <a:extLst>
              <a:ext uri="{FF2B5EF4-FFF2-40B4-BE49-F238E27FC236}">
                <a16:creationId xmlns:a16="http://schemas.microsoft.com/office/drawing/2014/main" id="{9A4280CD-F6E2-A033-8382-E6BA5C25DE80}"/>
              </a:ext>
            </a:extLst>
          </p:cNvPr>
          <p:cNvSpPr/>
          <p:nvPr/>
        </p:nvSpPr>
        <p:spPr>
          <a:xfrm>
            <a:off x="9081716" y="966121"/>
            <a:ext cx="2515600" cy="4467200"/>
          </a:xfrm>
          <a:prstGeom prst="rect">
            <a:avLst/>
          </a:prstGeom>
          <a:solidFill>
            <a:srgbClr val="FFFFFF">
              <a:alpha val="949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491;p35 1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>
            <a:extLst>
              <a:ext uri="{FF2B5EF4-FFF2-40B4-BE49-F238E27FC236}">
                <a16:creationId xmlns:a16="http://schemas.microsoft.com/office/drawing/2014/main" id="{FDAA6166-0FB7-ABA6-68FE-CA5E760D862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30759" y="884368"/>
            <a:ext cx="2832955" cy="3085936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</p:pic>
      <p:pic>
        <p:nvPicPr>
          <p:cNvPr id="33" name="Google Shape;491;p35 2 1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>
            <a:extLst>
              <a:ext uri="{FF2B5EF4-FFF2-40B4-BE49-F238E27FC236}">
                <a16:creationId xmlns:a16="http://schemas.microsoft.com/office/drawing/2014/main" id="{BAC60337-7EB8-3F99-7F59-1B3C2390557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82981" y="1447800"/>
            <a:ext cx="2832955" cy="308593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9904253-F350-059B-0B7E-9C0199AF671E}"/>
              </a:ext>
            </a:extLst>
          </p:cNvPr>
          <p:cNvGrpSpPr/>
          <p:nvPr/>
        </p:nvGrpSpPr>
        <p:grpSpPr>
          <a:xfrm>
            <a:off x="559795" y="3451062"/>
            <a:ext cx="4114800" cy="381000"/>
            <a:chOff x="5256584" y="2674688"/>
            <a:chExt cx="3086100" cy="285750"/>
          </a:xfrm>
        </p:grpSpPr>
        <p:sp>
          <p:nvSpPr>
            <p:cNvPr id="46" name="Rounded Rectangle 52">
              <a:extLst>
                <a:ext uri="{FF2B5EF4-FFF2-40B4-BE49-F238E27FC236}">
                  <a16:creationId xmlns:a16="http://schemas.microsoft.com/office/drawing/2014/main" id="{5BF13EC7-9460-75F4-6380-15791FAB1628}"/>
                </a:ext>
              </a:extLst>
            </p:cNvPr>
            <p:cNvSpPr/>
            <p:nvPr/>
          </p:nvSpPr>
          <p:spPr>
            <a:xfrm>
              <a:off x="5256584" y="2674688"/>
              <a:ext cx="3086100" cy="28575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47" name="Picture 46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mathit{expr}}\:\:\mathit{namelist} \token{)}}&#10;&#10;\end{array}&#10;\]&#10;&#10;\end{document}" title="IguanaTex Bitmap Display">
              <a:extLst>
                <a:ext uri="{FF2B5EF4-FFF2-40B4-BE49-F238E27FC236}">
                  <a16:creationId xmlns:a16="http://schemas.microsoft.com/office/drawing/2014/main" id="{8820A3BD-475D-0E1E-6DC7-E2C79AD93C3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5426314" y="2736620"/>
              <a:ext cx="2837171" cy="183727"/>
            </a:xfrm>
            <a:prstGeom prst="rect">
              <a:avLst/>
            </a:prstGeom>
          </p:spPr>
        </p:pic>
      </p:grpSp>
      <p:sp>
        <p:nvSpPr>
          <p:cNvPr id="55" name="Google Shape;520;p36">
            <a:extLst>
              <a:ext uri="{FF2B5EF4-FFF2-40B4-BE49-F238E27FC236}">
                <a16:creationId xmlns:a16="http://schemas.microsoft.com/office/drawing/2014/main" id="{D09EA6BB-E5D1-A1B7-7AE3-59BC01A7D3C0}"/>
              </a:ext>
            </a:extLst>
          </p:cNvPr>
          <p:cNvSpPr/>
          <p:nvPr/>
        </p:nvSpPr>
        <p:spPr>
          <a:xfrm>
            <a:off x="4453667" y="1371600"/>
            <a:ext cx="3182650" cy="3219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90;p35 1">
            <a:extLst>
              <a:ext uri="{FF2B5EF4-FFF2-40B4-BE49-F238E27FC236}">
                <a16:creationId xmlns:a16="http://schemas.microsoft.com/office/drawing/2014/main" id="{67E0E589-9EBF-66ED-352F-919FB1DAFE66}"/>
              </a:ext>
            </a:extLst>
          </p:cNvPr>
          <p:cNvSpPr/>
          <p:nvPr/>
        </p:nvSpPr>
        <p:spPr>
          <a:xfrm>
            <a:off x="212283" y="4267200"/>
            <a:ext cx="1997517" cy="2589872"/>
          </a:xfrm>
          <a:prstGeom prst="flowChartDocument">
            <a:avLst/>
          </a:prstGeom>
          <a:solidFill>
            <a:srgbClr val="D8FD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0" rIns="91433" bIns="0" anchor="ctr" anchorCtr="0">
            <a:noAutofit/>
          </a:bodyPr>
          <a:lstStyle/>
          <a:p>
            <a:endParaRPr sz="933" b="1" dirty="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relax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 ::= 0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a(0)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a(0,0)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...</a:t>
            </a:r>
            <a:endParaRPr sz="933" b="1" dirty="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a(id) end</a:t>
            </a:r>
          </a:p>
          <a:p>
            <a:r>
              <a:rPr lang="en-US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</a:t>
            </a:r>
            <a:endParaRPr sz="933" b="1" dirty="0">
              <a:solidFill>
                <a:srgbClr val="FF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a(id, id) end</a:t>
            </a:r>
            <a:endParaRPr sz="933" b="1" dirty="0">
              <a:solidFill>
                <a:srgbClr val="FF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 </a:t>
            </a:r>
          </a:p>
          <a:p>
            <a:pPr lvl="0"/>
            <a:r>
              <a:rPr lang="en-ZA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a((a)) end</a:t>
            </a:r>
          </a:p>
          <a:p>
            <a:pPr lvl="0"/>
            <a:r>
              <a:rPr lang="en-ZA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a(1+a, a) end</a:t>
            </a:r>
          </a:p>
          <a:p>
            <a:pPr lvl="0"/>
            <a:r>
              <a:rPr lang="en-US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</a:t>
            </a:r>
            <a:endParaRPr lang="en-ZA" sz="933" b="1" dirty="0">
              <a:solidFill>
                <a:srgbClr val="0000FF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lvl="0"/>
            <a:r>
              <a:rPr lang="en-US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a(a()) end</a:t>
            </a:r>
          </a:p>
          <a:p>
            <a:pPr lvl="0"/>
            <a:r>
              <a:rPr lang="en-US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 </a:t>
            </a:r>
            <a:endParaRPr lang="en-ZA" sz="933" b="1" dirty="0">
              <a:solidFill>
                <a:srgbClr val="0000FF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457" name="Google Shape;497;p35">
            <a:extLst>
              <a:ext uri="{FF2B5EF4-FFF2-40B4-BE49-F238E27FC236}">
                <a16:creationId xmlns:a16="http://schemas.microsoft.com/office/drawing/2014/main" id="{D1D7EFD8-1A4C-ADE8-E5D4-4573D998BFAA}"/>
              </a:ext>
            </a:extLst>
          </p:cNvPr>
          <p:cNvSpPr/>
          <p:nvPr/>
        </p:nvSpPr>
        <p:spPr>
          <a:xfrm rot="5400000" flipV="1">
            <a:off x="6407448" y="3484606"/>
            <a:ext cx="510431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Picture 16 1" descr="Image result for passed stamp green">
            <a:extLst>
              <a:ext uri="{FF2B5EF4-FFF2-40B4-BE49-F238E27FC236}">
                <a16:creationId xmlns:a16="http://schemas.microsoft.com/office/drawing/2014/main" id="{26F2C9B4-B836-B521-3C98-FF4D418B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470">
            <a:off x="6736876" y="2708629"/>
            <a:ext cx="926221" cy="5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" name="Picture 6" descr="Heckert_GNU_white.png">
            <a:extLst>
              <a:ext uri="{FF2B5EF4-FFF2-40B4-BE49-F238E27FC236}">
                <a16:creationId xmlns:a16="http://schemas.microsoft.com/office/drawing/2014/main" id="{7090FC39-8799-53FE-49BB-BF85EFA2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20" y="2461058"/>
            <a:ext cx="798001" cy="78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Picture 22" descr="Image result for fail stamp">
            <a:extLst>
              <a:ext uri="{FF2B5EF4-FFF2-40B4-BE49-F238E27FC236}">
                <a16:creationId xmlns:a16="http://schemas.microsoft.com/office/drawing/2014/main" id="{4AEC3CFB-1986-42EC-8B36-C2D42C20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5422"/>
            <a:ext cx="997820" cy="61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" name="Google Shape;501;p35 2">
            <a:extLst>
              <a:ext uri="{FF2B5EF4-FFF2-40B4-BE49-F238E27FC236}">
                <a16:creationId xmlns:a16="http://schemas.microsoft.com/office/drawing/2014/main" id="{4FF39839-6D2C-B085-7B21-7D58BF66D8D7}"/>
              </a:ext>
            </a:extLst>
          </p:cNvPr>
          <p:cNvSpPr/>
          <p:nvPr/>
        </p:nvSpPr>
        <p:spPr>
          <a:xfrm rot="16200000" flipH="1">
            <a:off x="6817796" y="1599468"/>
            <a:ext cx="479858" cy="1090924"/>
          </a:xfrm>
          <a:prstGeom prst="bentArrow">
            <a:avLst>
              <a:gd name="adj1" fmla="val 30156"/>
              <a:gd name="adj2" fmla="val 31102"/>
              <a:gd name="adj3" fmla="val 25000"/>
              <a:gd name="adj4" fmla="val 55369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75;p34 2">
            <a:extLst>
              <a:ext uri="{FF2B5EF4-FFF2-40B4-BE49-F238E27FC236}">
                <a16:creationId xmlns:a16="http://schemas.microsoft.com/office/drawing/2014/main" id="{8E3B4842-312D-7477-F76D-C3DB521FCA8D}"/>
              </a:ext>
            </a:extLst>
          </p:cNvPr>
          <p:cNvSpPr/>
          <p:nvPr/>
        </p:nvSpPr>
        <p:spPr>
          <a:xfrm>
            <a:off x="7856944" y="5769244"/>
            <a:ext cx="274400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76;p34 2">
            <a:extLst>
              <a:ext uri="{FF2B5EF4-FFF2-40B4-BE49-F238E27FC236}">
                <a16:creationId xmlns:a16="http://schemas.microsoft.com/office/drawing/2014/main" id="{688E441E-0D29-0F5D-AC72-65EDF63C74C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78030" y="5705189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77;p34 2">
            <a:extLst>
              <a:ext uri="{FF2B5EF4-FFF2-40B4-BE49-F238E27FC236}">
                <a16:creationId xmlns:a16="http://schemas.microsoft.com/office/drawing/2014/main" id="{C9881041-A892-0542-CB53-31098FD19299}"/>
              </a:ext>
            </a:extLst>
          </p:cNvPr>
          <p:cNvSpPr/>
          <p:nvPr/>
        </p:nvSpPr>
        <p:spPr>
          <a:xfrm rot="5400000">
            <a:off x="7900680" y="4824597"/>
            <a:ext cx="1212140" cy="2904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78;p34 2" descr="CUP">
            <a:extLst>
              <a:ext uri="{FF2B5EF4-FFF2-40B4-BE49-F238E27FC236}">
                <a16:creationId xmlns:a16="http://schemas.microsoft.com/office/drawing/2014/main" id="{81A01AF3-2447-C1A1-5447-F140CBF214F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14367" y="5137355"/>
            <a:ext cx="1143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79;p34 2">
            <a:extLst>
              <a:ext uri="{FF2B5EF4-FFF2-40B4-BE49-F238E27FC236}">
                <a16:creationId xmlns:a16="http://schemas.microsoft.com/office/drawing/2014/main" id="{283B0D36-580F-2AD5-D746-781B9E8D9AA0}"/>
              </a:ext>
            </a:extLst>
          </p:cNvPr>
          <p:cNvSpPr/>
          <p:nvPr/>
        </p:nvSpPr>
        <p:spPr>
          <a:xfrm>
            <a:off x="9131302" y="5769229"/>
            <a:ext cx="274400" cy="3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91;p35 2 2" descr="IguanaTex Bitmap Display&#10;&#10;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>
            <a:extLst>
              <a:ext uri="{FF2B5EF4-FFF2-40B4-BE49-F238E27FC236}">
                <a16:creationId xmlns:a16="http://schemas.microsoft.com/office/drawing/2014/main" id="{58117783-45D7-A6BD-A7F4-8861BEFF23C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7"/>
          <a:stretch/>
        </p:blipFill>
        <p:spPr>
          <a:xfrm>
            <a:off x="9601200" y="5691294"/>
            <a:ext cx="381000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68" name="Google Shape;491;p35 2 3" descr="IguanaTex Bitmap Display&#10;&#10;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>
            <a:extLst>
              <a:ext uri="{FF2B5EF4-FFF2-40B4-BE49-F238E27FC236}">
                <a16:creationId xmlns:a16="http://schemas.microsoft.com/office/drawing/2014/main" id="{A9EA6110-CA4E-42D3-7631-F5FBA61BAA9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tretch/>
        </p:blipFill>
        <p:spPr>
          <a:xfrm>
            <a:off x="10058400" y="5688030"/>
            <a:ext cx="381000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70" name="Google Shape;491;p35 2 4" descr="IguanaTex Bitmap Display&#10;&#10;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>
            <a:extLst>
              <a:ext uri="{FF2B5EF4-FFF2-40B4-BE49-F238E27FC236}">
                <a16:creationId xmlns:a16="http://schemas.microsoft.com/office/drawing/2014/main" id="{7C05B88E-3AB3-60AF-A4AE-BE43A764D4E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tretch/>
        </p:blipFill>
        <p:spPr>
          <a:xfrm>
            <a:off x="10515600" y="5685264"/>
            <a:ext cx="381000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71" name="Google Shape;491;p35 2 5" descr="IguanaTex Bitmap Display&#10;&#10;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>
            <a:extLst>
              <a:ext uri="{FF2B5EF4-FFF2-40B4-BE49-F238E27FC236}">
                <a16:creationId xmlns:a16="http://schemas.microsoft.com/office/drawing/2014/main" id="{680D14AC-0E43-A255-1612-626BBC40FC8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tretch/>
        </p:blipFill>
        <p:spPr>
          <a:xfrm>
            <a:off x="10972800" y="5688030"/>
            <a:ext cx="381000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72" name="Rounded Rectangular Callout 73 2">
            <a:extLst>
              <a:ext uri="{FF2B5EF4-FFF2-40B4-BE49-F238E27FC236}">
                <a16:creationId xmlns:a16="http://schemas.microsoft.com/office/drawing/2014/main" id="{F9796012-13A9-BC61-6803-25EA5A87814B}"/>
              </a:ext>
            </a:extLst>
          </p:cNvPr>
          <p:cNvSpPr/>
          <p:nvPr/>
        </p:nvSpPr>
        <p:spPr>
          <a:xfrm>
            <a:off x="9503616" y="6248400"/>
            <a:ext cx="2078784" cy="548641"/>
          </a:xfrm>
          <a:prstGeom prst="wedgeRoundRectCallout">
            <a:avLst>
              <a:gd name="adj1" fmla="val -23584"/>
              <a:gd name="adj2" fmla="val -647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priority queue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21399-4F85-9843-03BD-482CF7AD88E0}"/>
              </a:ext>
            </a:extLst>
          </p:cNvPr>
          <p:cNvGrpSpPr/>
          <p:nvPr/>
        </p:nvGrpSpPr>
        <p:grpSpPr>
          <a:xfrm>
            <a:off x="685800" y="3716622"/>
            <a:ext cx="4114800" cy="381000"/>
            <a:chOff x="6781800" y="4324829"/>
            <a:chExt cx="4191000" cy="381000"/>
          </a:xfrm>
        </p:grpSpPr>
        <p:sp>
          <p:nvSpPr>
            <p:cNvPr id="16" name="Rounded Rectangle 32">
              <a:extLst>
                <a:ext uri="{FF2B5EF4-FFF2-40B4-BE49-F238E27FC236}">
                  <a16:creationId xmlns:a16="http://schemas.microsoft.com/office/drawing/2014/main" id="{80FEE6DD-3E2B-75E8-BD3E-B0139580B282}"/>
                </a:ext>
              </a:extLst>
            </p:cNvPr>
            <p:cNvSpPr/>
            <p:nvPr/>
          </p:nvSpPr>
          <p:spPr>
            <a:xfrm>
              <a:off x="6781800" y="4324829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17" name="Picture 16 2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mathit{name}} \mid \epsilon&#10;&#10;\end{array}&#10;\]&#10;&#10;\end{document}" title="IguanaTex Bitmap Display">
              <a:extLst>
                <a:ext uri="{FF2B5EF4-FFF2-40B4-BE49-F238E27FC236}">
                  <a16:creationId xmlns:a16="http://schemas.microsoft.com/office/drawing/2014/main" id="{D19AE1AE-FAE8-85B6-B44D-C547DC176D55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1" y="4407402"/>
              <a:ext cx="3602381" cy="24123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359222-9815-F889-7DED-EEB1EFC1AF29}"/>
              </a:ext>
            </a:extLst>
          </p:cNvPr>
          <p:cNvGrpSpPr/>
          <p:nvPr/>
        </p:nvGrpSpPr>
        <p:grpSpPr>
          <a:xfrm>
            <a:off x="7255419" y="3505200"/>
            <a:ext cx="4114800" cy="381000"/>
            <a:chOff x="6781800" y="4324829"/>
            <a:chExt cx="4114800" cy="381000"/>
          </a:xfrm>
        </p:grpSpPr>
        <p:sp>
          <p:nvSpPr>
            <p:cNvPr id="19" name="Rounded Rectangle 22">
              <a:extLst>
                <a:ext uri="{FF2B5EF4-FFF2-40B4-BE49-F238E27FC236}">
                  <a16:creationId xmlns:a16="http://schemas.microsoft.com/office/drawing/2014/main" id="{8A93E3F2-9445-23D1-2BDD-303EE04E0035}"/>
                </a:ext>
              </a:extLst>
            </p:cNvPr>
            <p:cNvSpPr/>
            <p:nvPr/>
          </p:nvSpPr>
          <p:spPr>
            <a:xfrm>
              <a:off x="6781800" y="4324829"/>
              <a:ext cx="41148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20" name="Picture 19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textcolor{blue}{\mathtt{num}}} \mid \epsilon&#10;&#10;\end{array}&#10;\]&#10;&#10;\end{document}" title="IguanaTex Bitmap Display">
              <a:extLst>
                <a:ext uri="{FF2B5EF4-FFF2-40B4-BE49-F238E27FC236}">
                  <a16:creationId xmlns:a16="http://schemas.microsoft.com/office/drawing/2014/main" id="{BFE74F4B-E895-1A6E-10B5-2E5C84A4268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059" y="4407400"/>
              <a:ext cx="3320698" cy="24123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F1BCB0-B6B7-71CF-8B79-FD328FC6A141}"/>
              </a:ext>
            </a:extLst>
          </p:cNvPr>
          <p:cNvGrpSpPr/>
          <p:nvPr/>
        </p:nvGrpSpPr>
        <p:grpSpPr>
          <a:xfrm>
            <a:off x="7597332" y="3785262"/>
            <a:ext cx="4114800" cy="381000"/>
            <a:chOff x="7597332" y="3785262"/>
            <a:chExt cx="4114800" cy="381000"/>
          </a:xfrm>
        </p:grpSpPr>
        <p:sp>
          <p:nvSpPr>
            <p:cNvPr id="32" name="Rounded Rectangle 34">
              <a:extLst>
                <a:ext uri="{FF2B5EF4-FFF2-40B4-BE49-F238E27FC236}">
                  <a16:creationId xmlns:a16="http://schemas.microsoft.com/office/drawing/2014/main" id="{D907D2EE-053C-0910-745A-4430468863E5}"/>
                </a:ext>
              </a:extLst>
            </p:cNvPr>
            <p:cNvSpPr/>
            <p:nvPr/>
          </p:nvSpPr>
          <p:spPr>
            <a:xfrm>
              <a:off x="7597332" y="3785262"/>
              <a:ext cx="41148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14" name="Picture 13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}\, \textcolor{blue}{\mathit{expr}} \mid \epsilon&#10;&#10;\end{array}&#10;\]&#10;&#10;\end{document}" title="IguanaTex Bitmap Display">
              <a:extLst>
                <a:ext uri="{FF2B5EF4-FFF2-40B4-BE49-F238E27FC236}">
                  <a16:creationId xmlns:a16="http://schemas.microsoft.com/office/drawing/2014/main" id="{DB22294D-780C-4E4C-190D-2EAB9C92B42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591" y="3867835"/>
              <a:ext cx="3359140" cy="246032"/>
            </a:xfrm>
            <a:prstGeom prst="rect">
              <a:avLst/>
            </a:prstGeom>
          </p:spPr>
        </p:pic>
      </p:grpSp>
      <p:sp>
        <p:nvSpPr>
          <p:cNvPr id="50" name="Google Shape;542;p37">
            <a:extLst>
              <a:ext uri="{FF2B5EF4-FFF2-40B4-BE49-F238E27FC236}">
                <a16:creationId xmlns:a16="http://schemas.microsoft.com/office/drawing/2014/main" id="{04748822-2201-E04D-89C4-027B4845256F}"/>
              </a:ext>
            </a:extLst>
          </p:cNvPr>
          <p:cNvSpPr/>
          <p:nvPr/>
        </p:nvSpPr>
        <p:spPr>
          <a:xfrm>
            <a:off x="4136772" y="3179000"/>
            <a:ext cx="6378827" cy="1469200"/>
          </a:xfrm>
          <a:prstGeom prst="arc">
            <a:avLst>
              <a:gd name="adj1" fmla="val 10923351"/>
              <a:gd name="adj2" fmla="val 21478638"/>
            </a:avLst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490;p35 2">
            <a:extLst>
              <a:ext uri="{FF2B5EF4-FFF2-40B4-BE49-F238E27FC236}">
                <a16:creationId xmlns:a16="http://schemas.microsoft.com/office/drawing/2014/main" id="{B0F5D8DA-9016-92F1-6FB2-5D911C47DE36}"/>
              </a:ext>
            </a:extLst>
          </p:cNvPr>
          <p:cNvSpPr/>
          <p:nvPr/>
        </p:nvSpPr>
        <p:spPr>
          <a:xfrm>
            <a:off x="5037470" y="4082781"/>
            <a:ext cx="2506331" cy="3080020"/>
          </a:xfrm>
          <a:prstGeom prst="flowChartDocument">
            <a:avLst/>
          </a:prstGeom>
          <a:solidFill>
            <a:srgbClr val="D8FD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0" rIns="91433" bIns="0" anchor="ctr" anchorCtr="0">
            <a:noAutofit/>
          </a:bodyPr>
          <a:lstStyle/>
          <a:p>
            <a:endParaRPr sz="933" b="1" dirty="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endParaRPr lang="en" sz="933" b="1" dirty="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endParaRPr lang="en" sz="933" b="1" dirty="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relax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 ::= 0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a(0)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a(0,0) end</a:t>
            </a:r>
            <a:endParaRPr sz="1467" dirty="0">
              <a:solidFill>
                <a:schemeClr val="dk1"/>
              </a:solidFill>
            </a:endParaRPr>
          </a:p>
          <a:p>
            <a:r>
              <a:rPr lang="en" sz="933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...</a:t>
            </a:r>
            <a:endParaRPr sz="933" b="1" dirty="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a(id) end</a:t>
            </a:r>
          </a:p>
          <a:p>
            <a:r>
              <a:rPr lang="en-US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</a:t>
            </a:r>
            <a:endParaRPr sz="933" b="1" dirty="0">
              <a:solidFill>
                <a:srgbClr val="FF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a(id, id) end</a:t>
            </a:r>
            <a:endParaRPr sz="933" b="1" dirty="0">
              <a:solidFill>
                <a:srgbClr val="FF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r>
              <a:rPr lang="en" sz="933" b="1" dirty="0">
                <a:solidFill>
                  <a:srgbClr val="FF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 </a:t>
            </a:r>
          </a:p>
          <a:p>
            <a:pPr lvl="0"/>
            <a:r>
              <a:rPr lang="en-ZA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a((a)) end</a:t>
            </a:r>
          </a:p>
          <a:p>
            <a:pPr lvl="0"/>
            <a:r>
              <a:rPr lang="en-ZA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a(1+a, a) end</a:t>
            </a:r>
          </a:p>
          <a:p>
            <a:pPr lvl="0"/>
            <a:r>
              <a:rPr lang="en-US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</a:t>
            </a:r>
            <a:endParaRPr lang="en-ZA" sz="933" b="1" dirty="0">
              <a:solidFill>
                <a:srgbClr val="0000FF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lvl="0"/>
            <a:r>
              <a:rPr lang="en-US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a(a()) end</a:t>
            </a:r>
          </a:p>
          <a:p>
            <a:pPr lvl="0"/>
            <a:r>
              <a:rPr lang="en-US" sz="933" b="1" dirty="0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 </a:t>
            </a:r>
          </a:p>
          <a:p>
            <a:pPr lvl="0"/>
            <a:r>
              <a:rPr lang="en-US" sz="933" b="1" dirty="0">
                <a:solidFill>
                  <a:srgbClr val="00206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a(a, </a:t>
            </a:r>
            <a:r>
              <a:rPr lang="en-US" sz="933" b="1" dirty="0" err="1">
                <a:solidFill>
                  <a:srgbClr val="00206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a+a</a:t>
            </a:r>
            <a:r>
              <a:rPr lang="en-US" sz="933" b="1" dirty="0">
                <a:solidFill>
                  <a:srgbClr val="00206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 end</a:t>
            </a:r>
          </a:p>
          <a:p>
            <a:pPr lvl="0"/>
            <a:r>
              <a:rPr lang="en-US" sz="933" b="1" dirty="0">
                <a:solidFill>
                  <a:srgbClr val="00206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 </a:t>
            </a:r>
          </a:p>
          <a:p>
            <a:pPr lvl="0"/>
            <a:r>
              <a:rPr lang="en-US" sz="933" b="1" dirty="0">
                <a:solidFill>
                  <a:srgbClr val="00206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program a begin a(1, (a)) end</a:t>
            </a:r>
          </a:p>
          <a:p>
            <a:pPr lvl="0"/>
            <a:r>
              <a:rPr lang="en-US" sz="933" b="1" dirty="0">
                <a:solidFill>
                  <a:srgbClr val="00206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 . .</a:t>
            </a:r>
            <a:endParaRPr lang="en-ZA" sz="933" b="1" dirty="0">
              <a:solidFill>
                <a:srgbClr val="00206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endParaRPr sz="933" b="1" dirty="0">
              <a:solidFill>
                <a:srgbClr val="FF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pic>
        <p:nvPicPr>
          <p:cNvPr id="52" name="Google Shape;491;p35 2 6" descr="IguanaTex Bitmap Display&#10;&#10;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>
            <a:extLst>
              <a:ext uri="{FF2B5EF4-FFF2-40B4-BE49-F238E27FC236}">
                <a16:creationId xmlns:a16="http://schemas.microsoft.com/office/drawing/2014/main" id="{28C09CA3-6074-CA9B-E3D9-4D9250C7E61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tretch/>
        </p:blipFill>
        <p:spPr>
          <a:xfrm>
            <a:off x="11430000" y="5688030"/>
            <a:ext cx="381000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83948CF-06A0-E80D-86BA-F08EF02764F7}"/>
              </a:ext>
            </a:extLst>
          </p:cNvPr>
          <p:cNvSpPr/>
          <p:nvPr/>
        </p:nvSpPr>
        <p:spPr>
          <a:xfrm>
            <a:off x="9503616" y="5206905"/>
            <a:ext cx="7328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600" b="1" dirty="0">
                <a:solidFill>
                  <a:srgbClr val="00B050"/>
                </a:solidFill>
                <a:latin typeface="Source Sans Pro"/>
              </a:rPr>
              <a:t>✓</a:t>
            </a:r>
            <a:endParaRPr lang="en-ZA" sz="6600" b="1" dirty="0">
              <a:solidFill>
                <a:srgbClr val="00B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B548CF-425A-E26F-47D4-335CEEDC2B83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14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0297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22" grpId="0" animBg="1"/>
      <p:bldP spid="55" grpId="0" animBg="1"/>
      <p:bldP spid="457" grpId="0" animBg="1"/>
      <p:bldP spid="461" grpId="0" animBg="1"/>
      <p:bldP spid="462" grpId="0" animBg="1"/>
      <p:bldP spid="464" grpId="0" animBg="1"/>
      <p:bldP spid="466" grpId="0" animBg="1"/>
      <p:bldP spid="472" grpId="0" animBg="1"/>
      <p:bldP spid="50" grpId="0" animBg="1"/>
      <p:bldP spid="51" grpId="0" animBg="1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676B-EFF3-BD5C-78B4-BD0B79F6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repair examples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EE29C-BCAE-3A6F-996E-ABF5A6631542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15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465923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918D-6627-A51E-4F6E-C97736E7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Repair Evaluation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ACA64-FC13-F496-454E-5744AB38A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Goals:</a:t>
            </a:r>
            <a:endParaRPr lang="en-ZA" dirty="0"/>
          </a:p>
          <a:p>
            <a:r>
              <a:rPr lang="en-ZA" dirty="0"/>
              <a:t>evaluate effectiveness </a:t>
            </a:r>
          </a:p>
          <a:p>
            <a:r>
              <a:rPr lang="en-ZA" dirty="0"/>
              <a:t>compare passive and active repair flavours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Evaluation subjects:</a:t>
            </a:r>
          </a:p>
          <a:p>
            <a:r>
              <a:rPr lang="en-US" dirty="0"/>
              <a:t>33 medium-sized student grammars containing real and multiple faults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Test suites:</a:t>
            </a:r>
          </a:p>
          <a:p>
            <a:r>
              <a:rPr lang="en-ZA" dirty="0" err="1"/>
              <a:t>cdrc</a:t>
            </a:r>
            <a:r>
              <a:rPr lang="en-ZA" dirty="0"/>
              <a:t> test suite generated from target grammar as specification</a:t>
            </a:r>
          </a:p>
          <a:p>
            <a:r>
              <a:rPr lang="en-ZA" dirty="0" err="1"/>
              <a:t>cdrc</a:t>
            </a:r>
            <a:r>
              <a:rPr lang="en-ZA" dirty="0"/>
              <a:t> test suite generated from each candidate patch in case of active repair </a:t>
            </a:r>
          </a:p>
          <a:p>
            <a:r>
              <a:rPr lang="en-ZA" dirty="0"/>
              <a:t>validation against much stronger test suites (including random and negative)</a:t>
            </a:r>
          </a:p>
          <a:p>
            <a:pPr marL="0" indent="0">
              <a:spcBef>
                <a:spcPts val="1800"/>
              </a:spcBef>
              <a:buNone/>
            </a:pPr>
            <a:endParaRPr lang="en-US" b="1" dirty="0"/>
          </a:p>
          <a:p>
            <a:endParaRPr lang="en-US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46DB3-A142-14B0-A5CB-35024ED59177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16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292122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918D-6627-A51E-4F6E-C97736E7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Repair Evaluation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ACA64-FC13-F496-454E-5744AB38A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Evaluation metrics:</a:t>
            </a:r>
          </a:p>
          <a:p>
            <a:r>
              <a:rPr lang="en-US" dirty="0"/>
              <a:t>recall: do the patches generalize to unseen tests?</a:t>
            </a:r>
          </a:p>
          <a:p>
            <a:r>
              <a:rPr lang="en-US" dirty="0"/>
              <a:t>precision: how closely do the patches approximate the target?</a:t>
            </a:r>
          </a:p>
          <a:p>
            <a:r>
              <a:rPr lang="en-US" dirty="0"/>
              <a:t>F1 score: combined measure of the quality </a:t>
            </a:r>
          </a:p>
          <a:p>
            <a:endParaRPr lang="en-US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9" name="Google Shape;162;p30 1">
            <a:extLst>
              <a:ext uri="{FF2B5EF4-FFF2-40B4-BE49-F238E27FC236}">
                <a16:creationId xmlns:a16="http://schemas.microsoft.com/office/drawing/2014/main" id="{96DD553E-698A-DE8D-9294-2CCE76D845B3}"/>
              </a:ext>
            </a:extLst>
          </p:cNvPr>
          <p:cNvSpPr/>
          <p:nvPr/>
        </p:nvSpPr>
        <p:spPr>
          <a:xfrm>
            <a:off x="533400" y="3441752"/>
            <a:ext cx="3429000" cy="250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297" defTabSz="630238">
              <a:spcBef>
                <a:spcPts val="600"/>
              </a:spcBef>
              <a:buSzPts val="12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prog	→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block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defTabSz="630238">
              <a:buSzPts val="12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block	→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{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decl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)∗ (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stmt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)∗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} 	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defTabSz="630238">
              <a:buSzPts val="1200"/>
            </a:pP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decl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 	→ </a:t>
            </a:r>
            <a:r>
              <a:rPr lang="en-Z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 id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type 	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defTabSz="630238">
              <a:buSzPts val="12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type  	→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bool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int  	</a:t>
            </a:r>
            <a:b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stmt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sleep </a:t>
            </a:r>
          </a:p>
          <a:p>
            <a:pPr marL="114297" defTabSz="630238">
              <a:buSzPts val="1200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stmt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else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stmt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defTabSz="630238">
              <a:buSzPts val="12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	   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ZA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297" defTabSz="630238">
              <a:buSzPts val="12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	   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| block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defTabSz="630238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	→ expr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| expr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</a:t>
            </a:r>
          </a:p>
          <a:p>
            <a:pPr marL="114297" defTabSz="630238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	   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Z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62;p30 2">
            <a:extLst>
              <a:ext uri="{FF2B5EF4-FFF2-40B4-BE49-F238E27FC236}">
                <a16:creationId xmlns:a16="http://schemas.microsoft.com/office/drawing/2014/main" id="{B861046A-C13B-D584-924D-45B6FF41A053}"/>
              </a:ext>
            </a:extLst>
          </p:cNvPr>
          <p:cNvSpPr/>
          <p:nvPr/>
        </p:nvSpPr>
        <p:spPr>
          <a:xfrm>
            <a:off x="8171400" y="3441752"/>
            <a:ext cx="3429000" cy="250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297" defTabSz="630238">
              <a:spcBef>
                <a:spcPts val="600"/>
              </a:spcBef>
              <a:buSzPts val="12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prog	→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block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defTabSz="630238">
              <a:buSzPts val="12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block	→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{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decl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)∗ (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stmt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)∗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} 	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defTabSz="630238">
              <a:buSzPts val="1200"/>
            </a:pP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decl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 	→ </a:t>
            </a:r>
            <a:r>
              <a:rPr lang="en-Z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 id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type 	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defTabSz="630238">
              <a:buSzPts val="12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type  	→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bool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int  	</a:t>
            </a:r>
            <a:b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stmt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sleep </a:t>
            </a:r>
          </a:p>
          <a:p>
            <a:pPr marL="114297" defTabSz="630238">
              <a:buSzPts val="1200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stmt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else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stmt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defTabSz="630238">
              <a:buSzPts val="12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	   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stmt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297" defTabSz="630238">
              <a:buSzPts val="12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	   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| block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97" defTabSz="630238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	→ expr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| expr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</a:t>
            </a:r>
          </a:p>
          <a:p>
            <a:pPr marL="114297" defTabSz="630238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	   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expr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Z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48D0F-8F1F-9C70-E3D3-00D313B81371}"/>
              </a:ext>
            </a:extLst>
          </p:cNvPr>
          <p:cNvSpPr txBox="1"/>
          <p:nvPr/>
        </p:nvSpPr>
        <p:spPr>
          <a:xfrm>
            <a:off x="828723" y="6274713"/>
            <a:ext cx="2752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patched grammar G’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7451AC-A79C-6363-C888-E781C8430DE3}"/>
              </a:ext>
            </a:extLst>
          </p:cNvPr>
          <p:cNvSpPr txBox="1"/>
          <p:nvPr/>
        </p:nvSpPr>
        <p:spPr>
          <a:xfrm>
            <a:off x="8534400" y="6274713"/>
            <a:ext cx="2589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target grammar G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0" lang="en-US" sz="2200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464;p33 1 1">
            <a:extLst>
              <a:ext uri="{FF2B5EF4-FFF2-40B4-BE49-F238E27FC236}">
                <a16:creationId xmlns:a16="http://schemas.microsoft.com/office/drawing/2014/main" id="{20361AA3-B4AB-91F7-C6DC-8077A74A5A06}"/>
              </a:ext>
            </a:extLst>
          </p:cNvPr>
          <p:cNvSpPr/>
          <p:nvPr/>
        </p:nvSpPr>
        <p:spPr>
          <a:xfrm rot="-5400000" flipH="1">
            <a:off x="7209900" y="2991441"/>
            <a:ext cx="304800" cy="1618200"/>
          </a:xfrm>
          <a:prstGeom prst="bentArrow">
            <a:avLst>
              <a:gd name="adj1" fmla="val 27133"/>
              <a:gd name="adj2" fmla="val 29936"/>
              <a:gd name="adj3" fmla="val 25000"/>
              <a:gd name="adj4" fmla="val 4166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64;p33 2 1">
            <a:extLst>
              <a:ext uri="{FF2B5EF4-FFF2-40B4-BE49-F238E27FC236}">
                <a16:creationId xmlns:a16="http://schemas.microsoft.com/office/drawing/2014/main" id="{91B68BB1-6490-D630-0F42-34DE186EC5B0}"/>
              </a:ext>
            </a:extLst>
          </p:cNvPr>
          <p:cNvSpPr/>
          <p:nvPr/>
        </p:nvSpPr>
        <p:spPr>
          <a:xfrm rot="5400000">
            <a:off x="3933300" y="2965423"/>
            <a:ext cx="304800" cy="1618200"/>
          </a:xfrm>
          <a:prstGeom prst="bentArrow">
            <a:avLst>
              <a:gd name="adj1" fmla="val 27133"/>
              <a:gd name="adj2" fmla="val 29936"/>
              <a:gd name="adj3" fmla="val 25000"/>
              <a:gd name="adj4" fmla="val 4166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F75F96-3600-EE6A-80E2-D2852D66B3B4}"/>
              </a:ext>
            </a:extLst>
          </p:cNvPr>
          <p:cNvSpPr txBox="1"/>
          <p:nvPr/>
        </p:nvSpPr>
        <p:spPr>
          <a:xfrm>
            <a:off x="6374690" y="3124200"/>
            <a:ext cx="19752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generate tests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62FDC-E598-CD38-B029-7FC0CC3B62C0}"/>
              </a:ext>
            </a:extLst>
          </p:cNvPr>
          <p:cNvSpPr txBox="1"/>
          <p:nvPr/>
        </p:nvSpPr>
        <p:spPr>
          <a:xfrm>
            <a:off x="2971800" y="3124495"/>
            <a:ext cx="2180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generate parser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B1B448-63B5-50E1-90BD-82C6BBB7EBC7}"/>
              </a:ext>
            </a:extLst>
          </p:cNvPr>
          <p:cNvSpPr txBox="1"/>
          <p:nvPr/>
        </p:nvSpPr>
        <p:spPr>
          <a:xfrm>
            <a:off x="4771499" y="3531513"/>
            <a:ext cx="19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 descr="\documentclass{article}&#10;\usepackage{amsmath}&#10;\pagestyle{empty}&#10;\begin{document}&#10;&#10;&#10;\[\frac{|L(G') \cap T(G_T)|}{|T(G_T)|}\]&#10;&#10;\end{document}" title="IguanaTex Bitmap Display">
            <a:extLst>
              <a:ext uri="{FF2B5EF4-FFF2-40B4-BE49-F238E27FC236}">
                <a16:creationId xmlns:a16="http://schemas.microsoft.com/office/drawing/2014/main" id="{89FF11FD-2850-0ADE-FB18-7BB670CDA3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4028846"/>
            <a:ext cx="1855156" cy="620856"/>
          </a:xfrm>
          <a:prstGeom prst="rect">
            <a:avLst/>
          </a:prstGeom>
        </p:spPr>
      </p:pic>
      <p:sp>
        <p:nvSpPr>
          <p:cNvPr id="28" name="Google Shape;464;p33 1 2">
            <a:extLst>
              <a:ext uri="{FF2B5EF4-FFF2-40B4-BE49-F238E27FC236}">
                <a16:creationId xmlns:a16="http://schemas.microsoft.com/office/drawing/2014/main" id="{51F00694-EE32-F74A-85EF-D30119E4000D}"/>
              </a:ext>
            </a:extLst>
          </p:cNvPr>
          <p:cNvSpPr/>
          <p:nvPr/>
        </p:nvSpPr>
        <p:spPr>
          <a:xfrm rot="5400000" flipH="1" flipV="1">
            <a:off x="7209900" y="4753501"/>
            <a:ext cx="304800" cy="1618200"/>
          </a:xfrm>
          <a:prstGeom prst="bentArrow">
            <a:avLst>
              <a:gd name="adj1" fmla="val 27133"/>
              <a:gd name="adj2" fmla="val 29936"/>
              <a:gd name="adj3" fmla="val 25000"/>
              <a:gd name="adj4" fmla="val 4166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64;p33 2 2">
            <a:extLst>
              <a:ext uri="{FF2B5EF4-FFF2-40B4-BE49-F238E27FC236}">
                <a16:creationId xmlns:a16="http://schemas.microsoft.com/office/drawing/2014/main" id="{C55F0C51-424E-3188-4F71-9117013617AF}"/>
              </a:ext>
            </a:extLst>
          </p:cNvPr>
          <p:cNvSpPr/>
          <p:nvPr/>
        </p:nvSpPr>
        <p:spPr>
          <a:xfrm rot="16200000" flipV="1">
            <a:off x="3933300" y="4753501"/>
            <a:ext cx="304800" cy="1618200"/>
          </a:xfrm>
          <a:prstGeom prst="bentArrow">
            <a:avLst>
              <a:gd name="adj1" fmla="val 27133"/>
              <a:gd name="adj2" fmla="val 29936"/>
              <a:gd name="adj3" fmla="val 25000"/>
              <a:gd name="adj4" fmla="val 41660"/>
            </a:avLst>
          </a:prstGeom>
          <a:solidFill>
            <a:srgbClr val="FF0000">
              <a:alpha val="3373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2ADE62-4342-B575-F520-2D2E9EB92250}"/>
              </a:ext>
            </a:extLst>
          </p:cNvPr>
          <p:cNvSpPr txBox="1"/>
          <p:nvPr/>
        </p:nvSpPr>
        <p:spPr>
          <a:xfrm>
            <a:off x="6374690" y="5741313"/>
            <a:ext cx="2180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generate parser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1323FD-90E0-424B-F69D-6A7339DCA745}"/>
              </a:ext>
            </a:extLst>
          </p:cNvPr>
          <p:cNvSpPr txBox="1"/>
          <p:nvPr/>
        </p:nvSpPr>
        <p:spPr>
          <a:xfrm>
            <a:off x="3059370" y="5741313"/>
            <a:ext cx="19752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generate tests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568868-F9A6-65CF-2C85-784CF161FBF9}"/>
              </a:ext>
            </a:extLst>
          </p:cNvPr>
          <p:cNvSpPr txBox="1"/>
          <p:nvPr/>
        </p:nvSpPr>
        <p:spPr>
          <a:xfrm>
            <a:off x="4792903" y="5539026"/>
            <a:ext cx="19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 descr="\documentclass{article}&#10;\usepackage{amsmath}&#10;\pagestyle{empty}&#10;\begin{document}&#10;&#10;&#10;\[\frac{|T(G') \cap L(G_T)|}{|T(G')|}\]&#10;&#10;\end{document}" title="IguanaTex Bitmap Display">
            <a:extLst>
              <a:ext uri="{FF2B5EF4-FFF2-40B4-BE49-F238E27FC236}">
                <a16:creationId xmlns:a16="http://schemas.microsoft.com/office/drawing/2014/main" id="{8B5B45AC-D958-4299-61EC-E16535DEC9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4943246"/>
            <a:ext cx="1855963" cy="62236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DEB15A1-27C7-4A9A-D1F2-32057646562D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17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3789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400"/>
            </a:pPr>
            <a:r>
              <a:rPr lang="en" dirty="0"/>
              <a:t>Passive repair is effective.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2039600" cy="5715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25 full repairs; 4 partial repairs;</a:t>
            </a:r>
            <a:br>
              <a:rPr lang="en-US" dirty="0"/>
            </a:br>
            <a:r>
              <a:rPr lang="en-US" dirty="0"/>
              <a:t>4 grammars unrepairable with input test suite (no failing tests)</a:t>
            </a:r>
          </a:p>
          <a:p>
            <a:r>
              <a:rPr lang="en-US" dirty="0"/>
              <a:t>fixes generalize to new unseen tests (improvements in recall)</a:t>
            </a:r>
          </a:p>
          <a:p>
            <a:r>
              <a:rPr lang="en-US" dirty="0"/>
              <a:t>minor improvements in precision; sometimes drops</a:t>
            </a:r>
          </a:p>
          <a:p>
            <a:r>
              <a:rPr lang="en-US" dirty="0"/>
              <a:t>repair times typically ~ 5-15 minutes</a:t>
            </a:r>
            <a:endParaRPr lang="en-ZA" dirty="0"/>
          </a:p>
        </p:txBody>
      </p:sp>
      <p:sp>
        <p:nvSpPr>
          <p:cNvPr id="14" name="Google Shape;813;p53"/>
          <p:cNvSpPr/>
          <p:nvPr/>
        </p:nvSpPr>
        <p:spPr>
          <a:xfrm>
            <a:off x="7048468" y="1371600"/>
            <a:ext cx="1066330" cy="3048000"/>
          </a:xfrm>
          <a:prstGeom prst="rect">
            <a:avLst/>
          </a:prstGeom>
          <a:solidFill>
            <a:srgbClr val="FFFFFF">
              <a:alpha val="949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812;p53">
            <a:extLst>
              <a:ext uri="{FF2B5EF4-FFF2-40B4-BE49-F238E27FC236}">
                <a16:creationId xmlns:a16="http://schemas.microsoft.com/office/drawing/2014/main" id="{4F39724C-22FE-CF13-BC89-C56A100810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470" b="1470"/>
          <a:stretch/>
        </p:blipFill>
        <p:spPr>
          <a:xfrm>
            <a:off x="304800" y="1447801"/>
            <a:ext cx="3695668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D4D31B-8FD3-84DA-132E-59A51DE18F77}"/>
              </a:ext>
            </a:extLst>
          </p:cNvPr>
          <p:cNvSpPr txBox="1"/>
          <p:nvPr/>
        </p:nvSpPr>
        <p:spPr>
          <a:xfrm>
            <a:off x="1828800" y="1020699"/>
            <a:ext cx="87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recall</a:t>
            </a:r>
            <a:endParaRPr lang="en-ZA" sz="2400" b="1" dirty="0"/>
          </a:p>
        </p:txBody>
      </p:sp>
      <p:pic>
        <p:nvPicPr>
          <p:cNvPr id="6" name="Google Shape;823;p54">
            <a:extLst>
              <a:ext uri="{FF2B5EF4-FFF2-40B4-BE49-F238E27FC236}">
                <a16:creationId xmlns:a16="http://schemas.microsoft.com/office/drawing/2014/main" id="{15FD8E69-2E81-89C0-4F3B-0EB82D59BFE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0" y="1512332"/>
            <a:ext cx="4000000" cy="26024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6D4C69-1765-C132-664B-8F66C49401CC}"/>
              </a:ext>
            </a:extLst>
          </p:cNvPr>
          <p:cNvSpPr txBox="1"/>
          <p:nvPr/>
        </p:nvSpPr>
        <p:spPr>
          <a:xfrm>
            <a:off x="5486400" y="990600"/>
            <a:ext cx="141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precision</a:t>
            </a:r>
            <a:endParaRPr lang="en-ZA" sz="2400" b="1" dirty="0"/>
          </a:p>
        </p:txBody>
      </p:sp>
      <p:pic>
        <p:nvPicPr>
          <p:cNvPr id="10" name="Google Shape;837;p55">
            <a:extLst>
              <a:ext uri="{FF2B5EF4-FFF2-40B4-BE49-F238E27FC236}">
                <a16:creationId xmlns:a16="http://schemas.microsoft.com/office/drawing/2014/main" id="{2EDB9B9A-1726-DEAC-7D8F-390DB467A6C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7514" y="1447800"/>
            <a:ext cx="3497286" cy="26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8C8345-EA58-03E5-A5E7-B6DE4FD16F44}"/>
              </a:ext>
            </a:extLst>
          </p:cNvPr>
          <p:cNvSpPr txBox="1"/>
          <p:nvPr/>
        </p:nvSpPr>
        <p:spPr>
          <a:xfrm>
            <a:off x="9441510" y="990600"/>
            <a:ext cx="122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F1 score</a:t>
            </a:r>
            <a:endParaRPr lang="en-ZA" sz="2400" b="1" dirty="0"/>
          </a:p>
        </p:txBody>
      </p:sp>
      <p:sp>
        <p:nvSpPr>
          <p:cNvPr id="813" name="Google Shape;813;p53"/>
          <p:cNvSpPr/>
          <p:nvPr/>
        </p:nvSpPr>
        <p:spPr>
          <a:xfrm>
            <a:off x="10515301" y="1572697"/>
            <a:ext cx="1066330" cy="2237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13;p53">
            <a:extLst>
              <a:ext uri="{FF2B5EF4-FFF2-40B4-BE49-F238E27FC236}">
                <a16:creationId xmlns:a16="http://schemas.microsoft.com/office/drawing/2014/main" id="{225ACE99-FA81-BEF1-DA84-16C843271B89}"/>
              </a:ext>
            </a:extLst>
          </p:cNvPr>
          <p:cNvSpPr/>
          <p:nvPr/>
        </p:nvSpPr>
        <p:spPr>
          <a:xfrm>
            <a:off x="10515301" y="3945706"/>
            <a:ext cx="1066330" cy="32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813;p53">
            <a:extLst>
              <a:ext uri="{FF2B5EF4-FFF2-40B4-BE49-F238E27FC236}">
                <a16:creationId xmlns:a16="http://schemas.microsoft.com/office/drawing/2014/main" id="{59FD63E1-6F13-6820-DB71-7E32212868ED}"/>
              </a:ext>
            </a:extLst>
          </p:cNvPr>
          <p:cNvSpPr/>
          <p:nvPr/>
        </p:nvSpPr>
        <p:spPr>
          <a:xfrm>
            <a:off x="6856141" y="1644254"/>
            <a:ext cx="1066330" cy="2241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813;p53">
            <a:extLst>
              <a:ext uri="{FF2B5EF4-FFF2-40B4-BE49-F238E27FC236}">
                <a16:creationId xmlns:a16="http://schemas.microsoft.com/office/drawing/2014/main" id="{8FE4D807-3248-6120-44D1-F86CD0314F3C}"/>
              </a:ext>
            </a:extLst>
          </p:cNvPr>
          <p:cNvSpPr/>
          <p:nvPr/>
        </p:nvSpPr>
        <p:spPr>
          <a:xfrm>
            <a:off x="6858000" y="3945706"/>
            <a:ext cx="1066330" cy="32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813;p53">
            <a:extLst>
              <a:ext uri="{FF2B5EF4-FFF2-40B4-BE49-F238E27FC236}">
                <a16:creationId xmlns:a16="http://schemas.microsoft.com/office/drawing/2014/main" id="{56ABFC83-695E-BD93-582D-32AC2647F624}"/>
              </a:ext>
            </a:extLst>
          </p:cNvPr>
          <p:cNvSpPr/>
          <p:nvPr/>
        </p:nvSpPr>
        <p:spPr>
          <a:xfrm>
            <a:off x="2743200" y="1600200"/>
            <a:ext cx="1066330" cy="2149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813;p53">
            <a:extLst>
              <a:ext uri="{FF2B5EF4-FFF2-40B4-BE49-F238E27FC236}">
                <a16:creationId xmlns:a16="http://schemas.microsoft.com/office/drawing/2014/main" id="{DCDD4484-C9AA-1865-DDB1-A3218BD1CB52}"/>
              </a:ext>
            </a:extLst>
          </p:cNvPr>
          <p:cNvSpPr/>
          <p:nvPr/>
        </p:nvSpPr>
        <p:spPr>
          <a:xfrm>
            <a:off x="2745059" y="3945706"/>
            <a:ext cx="1066330" cy="32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39050-C4EB-3031-ADE9-6799276007F2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18</a:t>
            </a:r>
            <a:endParaRPr lang="en-ZA" b="1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673CEC5-1F98-1872-78F6-DE4C75B2C1AD}"/>
              </a:ext>
            </a:extLst>
          </p:cNvPr>
          <p:cNvSpPr/>
          <p:nvPr/>
        </p:nvSpPr>
        <p:spPr>
          <a:xfrm>
            <a:off x="8763000" y="5334000"/>
            <a:ext cx="228600" cy="838200"/>
          </a:xfrm>
          <a:prstGeom prst="rightBrac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EE71C-2DA4-A2E1-E923-9735BAAC5026}"/>
              </a:ext>
            </a:extLst>
          </p:cNvPr>
          <p:cNvSpPr txBox="1"/>
          <p:nvPr/>
        </p:nvSpPr>
        <p:spPr>
          <a:xfrm>
            <a:off x="8991600" y="5334000"/>
            <a:ext cx="3217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overfitting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overgeneralization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01F84-E007-A12D-8C3F-3A9BA374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Results: Passive Repair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330DD-CFB4-593F-F629-900E439001BE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19</a:t>
            </a:r>
            <a:endParaRPr lang="en-ZA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DB6405-F29A-C886-5C3D-71C6C7342BAB}"/>
              </a:ext>
            </a:extLst>
          </p:cNvPr>
          <p:cNvGrpSpPr/>
          <p:nvPr/>
        </p:nvGrpSpPr>
        <p:grpSpPr>
          <a:xfrm>
            <a:off x="304800" y="804860"/>
            <a:ext cx="9677401" cy="5951710"/>
            <a:chOff x="457200" y="804860"/>
            <a:chExt cx="9677401" cy="59517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AA9267-67E9-32F1-1317-9032549D4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804860"/>
              <a:ext cx="4876802" cy="594360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170D04-F52A-00D9-8049-EFAFA9E9F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838200"/>
              <a:ext cx="4876801" cy="591837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D79015C-208B-7E64-7906-76D41BA5BD65}"/>
              </a:ext>
            </a:extLst>
          </p:cNvPr>
          <p:cNvSpPr/>
          <p:nvPr/>
        </p:nvSpPr>
        <p:spPr>
          <a:xfrm>
            <a:off x="7543800" y="1295400"/>
            <a:ext cx="510668" cy="24764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1D9B20-A098-90F6-5E63-9EEA2F937E19}"/>
              </a:ext>
            </a:extLst>
          </p:cNvPr>
          <p:cNvSpPr/>
          <p:nvPr/>
        </p:nvSpPr>
        <p:spPr>
          <a:xfrm>
            <a:off x="7566532" y="1809751"/>
            <a:ext cx="510668" cy="24764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56EBBD-9FFF-44AA-61A2-6B3CFF2FDDEC}"/>
              </a:ext>
            </a:extLst>
          </p:cNvPr>
          <p:cNvSpPr/>
          <p:nvPr/>
        </p:nvSpPr>
        <p:spPr>
          <a:xfrm>
            <a:off x="7566532" y="2634613"/>
            <a:ext cx="510668" cy="24764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503D22-E345-0119-A257-67DC0FAB36FD}"/>
              </a:ext>
            </a:extLst>
          </p:cNvPr>
          <p:cNvSpPr/>
          <p:nvPr/>
        </p:nvSpPr>
        <p:spPr>
          <a:xfrm>
            <a:off x="7566532" y="2468879"/>
            <a:ext cx="510668" cy="24764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62786B-FEE2-33EC-2A82-D80D8CF5CBCB}"/>
              </a:ext>
            </a:extLst>
          </p:cNvPr>
          <p:cNvSpPr/>
          <p:nvPr/>
        </p:nvSpPr>
        <p:spPr>
          <a:xfrm>
            <a:off x="7578090" y="5453990"/>
            <a:ext cx="510668" cy="24764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35E0B3-98D1-9204-5A6F-1FDB907DC04C}"/>
              </a:ext>
            </a:extLst>
          </p:cNvPr>
          <p:cNvSpPr/>
          <p:nvPr/>
        </p:nvSpPr>
        <p:spPr>
          <a:xfrm>
            <a:off x="7566532" y="4633915"/>
            <a:ext cx="510668" cy="24764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BD59F8-7F04-8342-FBCE-B725D8A98FEC}"/>
              </a:ext>
            </a:extLst>
          </p:cNvPr>
          <p:cNvSpPr/>
          <p:nvPr/>
        </p:nvSpPr>
        <p:spPr>
          <a:xfrm>
            <a:off x="7578090" y="4476751"/>
            <a:ext cx="510668" cy="24764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ounded Rectangular Callout 73 2">
            <a:extLst>
              <a:ext uri="{FF2B5EF4-FFF2-40B4-BE49-F238E27FC236}">
                <a16:creationId xmlns:a16="http://schemas.microsoft.com/office/drawing/2014/main" id="{B0331A9E-A4E6-03D8-3052-B91F9FDCA2DA}"/>
              </a:ext>
            </a:extLst>
          </p:cNvPr>
          <p:cNvSpPr/>
          <p:nvPr/>
        </p:nvSpPr>
        <p:spPr>
          <a:xfrm>
            <a:off x="7162800" y="213359"/>
            <a:ext cx="2349968" cy="548641"/>
          </a:xfrm>
          <a:prstGeom prst="wedgeRoundRectCallout">
            <a:avLst>
              <a:gd name="adj1" fmla="val -22295"/>
              <a:gd name="adj2" fmla="val 117785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accuracy drops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D85539-3DF6-36AB-800E-BB1A961DC2F6}"/>
              </a:ext>
            </a:extLst>
          </p:cNvPr>
          <p:cNvSpPr/>
          <p:nvPr/>
        </p:nvSpPr>
        <p:spPr>
          <a:xfrm>
            <a:off x="304801" y="2209800"/>
            <a:ext cx="9601200" cy="171449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ounded Rectangular Callout 73 2">
            <a:extLst>
              <a:ext uri="{FF2B5EF4-FFF2-40B4-BE49-F238E27FC236}">
                <a16:creationId xmlns:a16="http://schemas.microsoft.com/office/drawing/2014/main" id="{2A570681-F7AB-AA2F-EE0E-58E51EAC8453}"/>
              </a:ext>
            </a:extLst>
          </p:cNvPr>
          <p:cNvSpPr/>
          <p:nvPr/>
        </p:nvSpPr>
        <p:spPr>
          <a:xfrm>
            <a:off x="9960816" y="1524000"/>
            <a:ext cx="2078784" cy="548641"/>
          </a:xfrm>
          <a:prstGeom prst="wedgeRoundRectCallout">
            <a:avLst>
              <a:gd name="adj1" fmla="val -51861"/>
              <a:gd name="adj2" fmla="val 93976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most patches</a:t>
            </a:r>
          </a:p>
        </p:txBody>
      </p:sp>
      <p:sp>
        <p:nvSpPr>
          <p:cNvPr id="22" name="Rounded Rectangular Callout 73 2">
            <a:extLst>
              <a:ext uri="{FF2B5EF4-FFF2-40B4-BE49-F238E27FC236}">
                <a16:creationId xmlns:a16="http://schemas.microsoft.com/office/drawing/2014/main" id="{A40D5E9A-F4CF-51DA-32D8-555E8F4E08BC}"/>
              </a:ext>
            </a:extLst>
          </p:cNvPr>
          <p:cNvSpPr/>
          <p:nvPr/>
        </p:nvSpPr>
        <p:spPr>
          <a:xfrm>
            <a:off x="9982201" y="662939"/>
            <a:ext cx="2078784" cy="548641"/>
          </a:xfrm>
          <a:prstGeom prst="wedgeRoundRectCallout">
            <a:avLst>
              <a:gd name="adj1" fmla="val -51861"/>
              <a:gd name="adj2" fmla="val 93976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repair failures</a:t>
            </a:r>
          </a:p>
        </p:txBody>
      </p:sp>
      <p:sp>
        <p:nvSpPr>
          <p:cNvPr id="23" name="Rounded Rectangular Callout 73 2">
            <a:extLst>
              <a:ext uri="{FF2B5EF4-FFF2-40B4-BE49-F238E27FC236}">
                <a16:creationId xmlns:a16="http://schemas.microsoft.com/office/drawing/2014/main" id="{C2E51570-5A01-52C4-7E9F-02F777042D6A}"/>
              </a:ext>
            </a:extLst>
          </p:cNvPr>
          <p:cNvSpPr/>
          <p:nvPr/>
        </p:nvSpPr>
        <p:spPr>
          <a:xfrm>
            <a:off x="9982201" y="4023359"/>
            <a:ext cx="2078784" cy="548641"/>
          </a:xfrm>
          <a:prstGeom prst="wedgeRoundRectCallout">
            <a:avLst>
              <a:gd name="adj1" fmla="val -51861"/>
              <a:gd name="adj2" fmla="val 93976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slow repairs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3C51F-184D-73E2-E1E2-B0B16CFC3B36}"/>
              </a:ext>
            </a:extLst>
          </p:cNvPr>
          <p:cNvSpPr/>
          <p:nvPr/>
        </p:nvSpPr>
        <p:spPr>
          <a:xfrm>
            <a:off x="304800" y="4705351"/>
            <a:ext cx="9601200" cy="17144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C77DB2-A589-67ED-CA78-3B09CFF3925C}"/>
              </a:ext>
            </a:extLst>
          </p:cNvPr>
          <p:cNvSpPr/>
          <p:nvPr/>
        </p:nvSpPr>
        <p:spPr>
          <a:xfrm>
            <a:off x="304799" y="2561751"/>
            <a:ext cx="9601200" cy="17144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FBDE1-419D-6002-4D37-205B5C19A8F3}"/>
              </a:ext>
            </a:extLst>
          </p:cNvPr>
          <p:cNvSpPr/>
          <p:nvPr/>
        </p:nvSpPr>
        <p:spPr>
          <a:xfrm>
            <a:off x="315686" y="3343751"/>
            <a:ext cx="9601200" cy="17144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84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400"/>
            </a:pPr>
            <a:r>
              <a:rPr lang="en" dirty="0"/>
              <a:t>Active repair is slower but much better!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27 full repairs; 6 partial repairs </a:t>
            </a:r>
          </a:p>
          <a:p>
            <a:r>
              <a:rPr lang="en-US" dirty="0"/>
              <a:t>repair times typically ~ 15-60 minutes</a:t>
            </a:r>
          </a:p>
          <a:p>
            <a:r>
              <a:rPr lang="en-US" dirty="0"/>
              <a:t>counterexamples give tighter patches</a:t>
            </a:r>
          </a:p>
          <a:p>
            <a:r>
              <a:rPr lang="en-US" dirty="0"/>
              <a:t>mostly high F1 scores</a:t>
            </a:r>
          </a:p>
          <a:p>
            <a:r>
              <a:rPr lang="en-US" dirty="0"/>
              <a:t>many perfect patches (100% F1) </a:t>
            </a:r>
          </a:p>
          <a:p>
            <a:endParaRPr lang="en-US" dirty="0"/>
          </a:p>
          <a:p>
            <a:endParaRPr lang="en-ZA" dirty="0"/>
          </a:p>
        </p:txBody>
      </p:sp>
      <p:pic>
        <p:nvPicPr>
          <p:cNvPr id="812" name="Google Shape;812;p53"/>
          <p:cNvPicPr preferRelativeResize="0"/>
          <p:nvPr/>
        </p:nvPicPr>
        <p:blipFill rotWithShape="1">
          <a:blip r:embed="rId3">
            <a:alphaModFix/>
          </a:blip>
          <a:srcRect t="-1470" b="1470"/>
          <a:stretch/>
        </p:blipFill>
        <p:spPr>
          <a:xfrm>
            <a:off x="304800" y="1447801"/>
            <a:ext cx="3695668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28800" y="1020699"/>
            <a:ext cx="87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recall</a:t>
            </a:r>
            <a:endParaRPr lang="en-ZA" sz="2400" b="1" dirty="0"/>
          </a:p>
        </p:txBody>
      </p:sp>
      <p:pic>
        <p:nvPicPr>
          <p:cNvPr id="8" name="Google Shape;82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0" y="1512332"/>
            <a:ext cx="4000000" cy="26024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486400" y="990600"/>
            <a:ext cx="141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precision</a:t>
            </a:r>
            <a:endParaRPr lang="en-ZA" sz="2400" b="1" dirty="0"/>
          </a:p>
        </p:txBody>
      </p:sp>
      <p:pic>
        <p:nvPicPr>
          <p:cNvPr id="11" name="Google Shape;83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7514" y="1447800"/>
            <a:ext cx="3497286" cy="26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441510" y="990600"/>
            <a:ext cx="122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F1 score</a:t>
            </a:r>
            <a:endParaRPr lang="en-Z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3812F-73C4-DE03-19F0-8EB4DD1A3614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20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923710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D051C-87D5-A6CD-3B1E-AD8CAC22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Results: Active Repair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B1293-3EF2-B04C-4D04-198830C96E6A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21</a:t>
            </a:r>
            <a:endParaRPr lang="en-ZA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0A9EB1-EA90-7CB9-C18C-90FC24C06CFC}"/>
              </a:ext>
            </a:extLst>
          </p:cNvPr>
          <p:cNvGrpSpPr/>
          <p:nvPr/>
        </p:nvGrpSpPr>
        <p:grpSpPr>
          <a:xfrm>
            <a:off x="762000" y="838200"/>
            <a:ext cx="8465504" cy="5815568"/>
            <a:chOff x="762000" y="825500"/>
            <a:chExt cx="8465504" cy="5815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E8A502-551D-1151-233E-516C7DB4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825500"/>
              <a:ext cx="4023194" cy="58039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951611-5E66-8E9B-B177-8EAD09442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5002" y="844551"/>
              <a:ext cx="2962939" cy="579651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CE1FB0-E0AD-E20D-05E1-BD53B28D5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4766" y="850900"/>
              <a:ext cx="1542738" cy="5768975"/>
            </a:xfrm>
            <a:prstGeom prst="rect">
              <a:avLst/>
            </a:prstGeom>
          </p:spPr>
        </p:pic>
      </p:grpSp>
      <p:sp>
        <p:nvSpPr>
          <p:cNvPr id="17" name="Rounded Rectangular Callout 73 2">
            <a:extLst>
              <a:ext uri="{FF2B5EF4-FFF2-40B4-BE49-F238E27FC236}">
                <a16:creationId xmlns:a16="http://schemas.microsoft.com/office/drawing/2014/main" id="{440519FB-DDE2-A39F-B123-CE600BAE71CE}"/>
              </a:ext>
            </a:extLst>
          </p:cNvPr>
          <p:cNvSpPr/>
          <p:nvPr/>
        </p:nvSpPr>
        <p:spPr>
          <a:xfrm>
            <a:off x="9298068" y="2023654"/>
            <a:ext cx="2078784" cy="548641"/>
          </a:xfrm>
          <a:prstGeom prst="wedgeRoundRectCallout">
            <a:avLst>
              <a:gd name="adj1" fmla="val -51861"/>
              <a:gd name="adj2" fmla="val 93976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repair failures</a:t>
            </a:r>
          </a:p>
        </p:txBody>
      </p:sp>
      <p:sp>
        <p:nvSpPr>
          <p:cNvPr id="18" name="Rounded Rectangular Callout 73 2">
            <a:extLst>
              <a:ext uri="{FF2B5EF4-FFF2-40B4-BE49-F238E27FC236}">
                <a16:creationId xmlns:a16="http://schemas.microsoft.com/office/drawing/2014/main" id="{D04EF89A-29FC-12E1-E136-63ED3674333B}"/>
              </a:ext>
            </a:extLst>
          </p:cNvPr>
          <p:cNvSpPr/>
          <p:nvPr/>
        </p:nvSpPr>
        <p:spPr>
          <a:xfrm>
            <a:off x="9351216" y="3301482"/>
            <a:ext cx="2078784" cy="548641"/>
          </a:xfrm>
          <a:prstGeom prst="wedgeRoundRectCallout">
            <a:avLst>
              <a:gd name="adj1" fmla="val -51861"/>
              <a:gd name="adj2" fmla="val 93976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partial repairs</a:t>
            </a:r>
          </a:p>
        </p:txBody>
      </p:sp>
      <p:sp>
        <p:nvSpPr>
          <p:cNvPr id="19" name="Rounded Rectangular Callout 73 2">
            <a:extLst>
              <a:ext uri="{FF2B5EF4-FFF2-40B4-BE49-F238E27FC236}">
                <a16:creationId xmlns:a16="http://schemas.microsoft.com/office/drawing/2014/main" id="{4BC12EB4-0394-3363-95C4-644BDEC7B4B0}"/>
              </a:ext>
            </a:extLst>
          </p:cNvPr>
          <p:cNvSpPr/>
          <p:nvPr/>
        </p:nvSpPr>
        <p:spPr>
          <a:xfrm>
            <a:off x="1589311" y="174173"/>
            <a:ext cx="2764972" cy="548641"/>
          </a:xfrm>
          <a:prstGeom prst="wedgeRoundRectCallout">
            <a:avLst>
              <a:gd name="adj1" fmla="val -22295"/>
              <a:gd name="adj2" fmla="val 117785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initial + active tests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0EEDA6-6C48-31D1-2089-C3E3BE27DE8F}"/>
              </a:ext>
            </a:extLst>
          </p:cNvPr>
          <p:cNvSpPr/>
          <p:nvPr/>
        </p:nvSpPr>
        <p:spPr>
          <a:xfrm>
            <a:off x="815148" y="2400845"/>
            <a:ext cx="8405052" cy="144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1F4382-A0C9-7D2F-1D66-DE547B5622E5}"/>
              </a:ext>
            </a:extLst>
          </p:cNvPr>
          <p:cNvSpPr/>
          <p:nvPr/>
        </p:nvSpPr>
        <p:spPr>
          <a:xfrm>
            <a:off x="815148" y="3352800"/>
            <a:ext cx="8405052" cy="144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17EE01-1510-9E37-9205-62129DBB1562}"/>
              </a:ext>
            </a:extLst>
          </p:cNvPr>
          <p:cNvSpPr/>
          <p:nvPr/>
        </p:nvSpPr>
        <p:spPr>
          <a:xfrm>
            <a:off x="815148" y="3505200"/>
            <a:ext cx="8405052" cy="144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504599-814D-EA08-188E-FF5070D3F210}"/>
              </a:ext>
            </a:extLst>
          </p:cNvPr>
          <p:cNvSpPr/>
          <p:nvPr/>
        </p:nvSpPr>
        <p:spPr>
          <a:xfrm>
            <a:off x="815148" y="4047000"/>
            <a:ext cx="8405052" cy="144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9EFE37-84DA-8C4F-D4B7-9A0B3769F315}"/>
              </a:ext>
            </a:extLst>
          </p:cNvPr>
          <p:cNvSpPr/>
          <p:nvPr/>
        </p:nvSpPr>
        <p:spPr>
          <a:xfrm>
            <a:off x="815148" y="4199400"/>
            <a:ext cx="8405052" cy="144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511E4F-31CB-1BC0-2D8C-FB4B97ABF32D}"/>
              </a:ext>
            </a:extLst>
          </p:cNvPr>
          <p:cNvSpPr/>
          <p:nvPr/>
        </p:nvSpPr>
        <p:spPr>
          <a:xfrm>
            <a:off x="815148" y="4656600"/>
            <a:ext cx="8405052" cy="144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FF840D-9A22-D73C-AAC2-C5639051A629}"/>
              </a:ext>
            </a:extLst>
          </p:cNvPr>
          <p:cNvSpPr/>
          <p:nvPr/>
        </p:nvSpPr>
        <p:spPr>
          <a:xfrm>
            <a:off x="8716836" y="3451977"/>
            <a:ext cx="510668" cy="24764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Rounded Rectangular Callout 73 2">
            <a:extLst>
              <a:ext uri="{FF2B5EF4-FFF2-40B4-BE49-F238E27FC236}">
                <a16:creationId xmlns:a16="http://schemas.microsoft.com/office/drawing/2014/main" id="{A83B9847-E461-8633-2111-21114EB7E85E}"/>
              </a:ext>
            </a:extLst>
          </p:cNvPr>
          <p:cNvSpPr/>
          <p:nvPr/>
        </p:nvSpPr>
        <p:spPr>
          <a:xfrm>
            <a:off x="8241832" y="213359"/>
            <a:ext cx="2349968" cy="548641"/>
          </a:xfrm>
          <a:prstGeom prst="wedgeRoundRectCallout">
            <a:avLst>
              <a:gd name="adj1" fmla="val -22295"/>
              <a:gd name="adj2" fmla="val 117785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perfect repairs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3D5A4F-46AF-867E-7D3C-72DDF9453399}"/>
              </a:ext>
            </a:extLst>
          </p:cNvPr>
          <p:cNvSpPr/>
          <p:nvPr/>
        </p:nvSpPr>
        <p:spPr>
          <a:xfrm>
            <a:off x="8695048" y="4104151"/>
            <a:ext cx="510668" cy="24764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3CECE4-3DD4-F0C8-2C8A-E8F7D1324A8C}"/>
              </a:ext>
            </a:extLst>
          </p:cNvPr>
          <p:cNvSpPr/>
          <p:nvPr/>
        </p:nvSpPr>
        <p:spPr>
          <a:xfrm>
            <a:off x="8711802" y="3799351"/>
            <a:ext cx="510668" cy="247649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D6E87B3-3784-CDBE-4A4C-8C121B6B300B}"/>
              </a:ext>
            </a:extLst>
          </p:cNvPr>
          <p:cNvSpPr/>
          <p:nvPr/>
        </p:nvSpPr>
        <p:spPr>
          <a:xfrm>
            <a:off x="8721376" y="3636703"/>
            <a:ext cx="510668" cy="247649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D3868-CE8D-7DD5-24B8-C8561EF004D2}"/>
              </a:ext>
            </a:extLst>
          </p:cNvPr>
          <p:cNvSpPr/>
          <p:nvPr/>
        </p:nvSpPr>
        <p:spPr>
          <a:xfrm>
            <a:off x="8709532" y="3112281"/>
            <a:ext cx="510668" cy="247649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229CB36-4BF1-50BB-C726-407DF09A987E}"/>
              </a:ext>
            </a:extLst>
          </p:cNvPr>
          <p:cNvSpPr/>
          <p:nvPr/>
        </p:nvSpPr>
        <p:spPr>
          <a:xfrm>
            <a:off x="8709532" y="2950808"/>
            <a:ext cx="510668" cy="247649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F71A79-DC6E-70D9-9E4B-6598AFEF26B7}"/>
              </a:ext>
            </a:extLst>
          </p:cNvPr>
          <p:cNvSpPr/>
          <p:nvPr/>
        </p:nvSpPr>
        <p:spPr>
          <a:xfrm>
            <a:off x="8709532" y="2828378"/>
            <a:ext cx="510668" cy="247649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114E32D-5334-AF2F-FAFE-4EA0A36ACB59}"/>
              </a:ext>
            </a:extLst>
          </p:cNvPr>
          <p:cNvSpPr/>
          <p:nvPr/>
        </p:nvSpPr>
        <p:spPr>
          <a:xfrm>
            <a:off x="8734994" y="1981200"/>
            <a:ext cx="510668" cy="247649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ZA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A4FEC0-44CE-1DCB-A3A1-50F646D9AB50}"/>
              </a:ext>
            </a:extLst>
          </p:cNvPr>
          <p:cNvSpPr/>
          <p:nvPr/>
        </p:nvSpPr>
        <p:spPr>
          <a:xfrm>
            <a:off x="8734994" y="1653422"/>
            <a:ext cx="510668" cy="247649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A6EECB2-3EF4-7DC0-05F4-64D99D4A5B21}"/>
              </a:ext>
            </a:extLst>
          </p:cNvPr>
          <p:cNvSpPr/>
          <p:nvPr/>
        </p:nvSpPr>
        <p:spPr>
          <a:xfrm>
            <a:off x="8726377" y="1170546"/>
            <a:ext cx="510668" cy="247649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Rounded Rectangular Callout 73 2">
            <a:extLst>
              <a:ext uri="{FF2B5EF4-FFF2-40B4-BE49-F238E27FC236}">
                <a16:creationId xmlns:a16="http://schemas.microsoft.com/office/drawing/2014/main" id="{6D639594-EFDC-6005-1352-8E08789BB904}"/>
              </a:ext>
            </a:extLst>
          </p:cNvPr>
          <p:cNvSpPr/>
          <p:nvPr/>
        </p:nvSpPr>
        <p:spPr>
          <a:xfrm>
            <a:off x="9395045" y="5410200"/>
            <a:ext cx="2078784" cy="548641"/>
          </a:xfrm>
          <a:prstGeom prst="wedgeRoundRectCallout">
            <a:avLst>
              <a:gd name="adj1" fmla="val -58669"/>
              <a:gd name="adj2" fmla="val -150071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0" tIns="90000" rIns="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slow repairs</a:t>
            </a:r>
          </a:p>
        </p:txBody>
      </p:sp>
      <p:sp>
        <p:nvSpPr>
          <p:cNvPr id="37" name="Rounded Rectangular Callout 73 2">
            <a:extLst>
              <a:ext uri="{FF2B5EF4-FFF2-40B4-BE49-F238E27FC236}">
                <a16:creationId xmlns:a16="http://schemas.microsoft.com/office/drawing/2014/main" id="{F301CC8B-08C2-6293-75D6-23AF89A305A3}"/>
              </a:ext>
            </a:extLst>
          </p:cNvPr>
          <p:cNvSpPr/>
          <p:nvPr/>
        </p:nvSpPr>
        <p:spPr>
          <a:xfrm>
            <a:off x="9372600" y="4556759"/>
            <a:ext cx="2078784" cy="548641"/>
          </a:xfrm>
          <a:prstGeom prst="wedgeRoundRectCallout">
            <a:avLst>
              <a:gd name="adj1" fmla="val -52385"/>
              <a:gd name="adj2" fmla="val -8856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0" tIns="90000" rIns="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accuracy drops</a:t>
            </a:r>
          </a:p>
        </p:txBody>
      </p:sp>
    </p:spTree>
    <p:extLst>
      <p:ext uri="{BB962C8B-B14F-4D97-AF65-F5344CB8AC3E}">
        <p14:creationId xmlns:p14="http://schemas.microsoft.com/office/powerpoint/2010/main" val="417402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7FA2-869D-4D3C-D120-97792329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rgbClr val="0000FF"/>
                </a:solidFill>
              </a:rPr>
              <a:t>Automatic grammar repair is possible.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E8C49-B587-0E0F-CEFF-6605958E2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prstClr val="black"/>
                </a:solidFill>
              </a:rPr>
              <a:t>relies on precise item-level fault localization</a:t>
            </a:r>
          </a:p>
          <a:p>
            <a:r>
              <a:rPr lang="en-ZA" dirty="0">
                <a:solidFill>
                  <a:prstClr val="black"/>
                </a:solidFill>
              </a:rPr>
              <a:t>use small-scale transformations with explicit pre- and post-conditions as </a:t>
            </a:r>
            <a:r>
              <a:rPr lang="en-ZA" b="1" i="1" dirty="0">
                <a:solidFill>
                  <a:prstClr val="black"/>
                </a:solidFill>
              </a:rPr>
              <a:t>patches</a:t>
            </a:r>
            <a:endParaRPr lang="en-US" dirty="0"/>
          </a:p>
          <a:p>
            <a:r>
              <a:rPr lang="en-US" dirty="0"/>
              <a:t>implemented and evaluated two grammar repair approaches</a:t>
            </a:r>
          </a:p>
          <a:p>
            <a:r>
              <a:rPr lang="en-US" dirty="0">
                <a:solidFill>
                  <a:prstClr val="black"/>
                </a:solidFill>
              </a:rPr>
              <a:t>successfully repaired student grammars against test suites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00FF"/>
                </a:solidFill>
                <a:ea typeface="+mj-ea"/>
              </a:rPr>
              <a:t>Future Work</a:t>
            </a:r>
          </a:p>
          <a:p>
            <a:pPr>
              <a:spcBef>
                <a:spcPts val="1800"/>
              </a:spcBef>
            </a:pPr>
            <a:r>
              <a:rPr lang="en-ZA" dirty="0"/>
              <a:t>migrate to modern compiler-compiler tools</a:t>
            </a:r>
          </a:p>
          <a:p>
            <a:r>
              <a:rPr lang="en-ZA" dirty="0"/>
              <a:t>investigate multiple-bugs-at-a-time approach</a:t>
            </a:r>
          </a:p>
          <a:p>
            <a:pPr>
              <a:buClr>
                <a:schemeClr val="tx1"/>
              </a:buClr>
            </a:pPr>
            <a:r>
              <a:rPr lang="en-ZA" b="1" dirty="0">
                <a:solidFill>
                  <a:srgbClr val="0000FF"/>
                </a:solidFill>
              </a:rPr>
              <a:t>generate-localize-repair approach for grammar mining</a:t>
            </a:r>
            <a:r>
              <a:rPr lang="en-ZA" dirty="0"/>
              <a:t> 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AB299-B240-B121-7B56-E9817708958D}"/>
              </a:ext>
            </a:extLst>
          </p:cNvPr>
          <p:cNvSpPr txBox="1"/>
          <p:nvPr/>
        </p:nvSpPr>
        <p:spPr>
          <a:xfrm>
            <a:off x="117581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22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58454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ts val="1400"/>
            </a:pPr>
            <a:r>
              <a:rPr lang="en-ZA" dirty="0"/>
              <a:t>Grammars are software. Software contains bugs. </a:t>
            </a:r>
            <a:br>
              <a:rPr lang="en-ZA" dirty="0"/>
            </a:br>
            <a:r>
              <a:rPr lang="en-ZA" dirty="0"/>
              <a:t>But how do you find and </a:t>
            </a:r>
            <a:r>
              <a:rPr lang="en-ZA" i="1" dirty="0"/>
              <a:t>fix</a:t>
            </a:r>
            <a:r>
              <a:rPr lang="en-ZA" dirty="0"/>
              <a:t> grammar bugs?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118872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Manual test-driven find-and-fix loop (</a:t>
            </a:r>
            <a:r>
              <a:rPr lang="en-US" b="1" i="1" dirty="0">
                <a:solidFill>
                  <a:srgbClr val="0000FF"/>
                </a:solidFill>
              </a:rPr>
              <a:t>grammar debugging</a:t>
            </a:r>
            <a:r>
              <a:rPr lang="en-US" dirty="0"/>
              <a:t>)</a:t>
            </a:r>
            <a:endParaRPr lang="en-ZA" dirty="0"/>
          </a:p>
        </p:txBody>
      </p:sp>
      <p:pic>
        <p:nvPicPr>
          <p:cNvPr id="43" name="Picture 42" descr="\documentclass{article}&#10;\usepackage{amsmath}&#10;\usepackage{bold-extra}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73" y="1638463"/>
            <a:ext cx="2832953" cy="3085939"/>
          </a:xfrm>
          <a:prstGeom prst="rect">
            <a:avLst/>
          </a:prstGeom>
        </p:spPr>
      </p:pic>
      <p:pic>
        <p:nvPicPr>
          <p:cNvPr id="44" name="Picture 2 1" descr="CU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58" y="48768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oogle Shape;72;p14 1"/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2419" y="54711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ight Arrow 45"/>
          <p:cNvSpPr/>
          <p:nvPr/>
        </p:nvSpPr>
        <p:spPr>
          <a:xfrm rot="5400000">
            <a:off x="2778008" y="49785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47" name="Group 46"/>
          <p:cNvGrpSpPr/>
          <p:nvPr/>
        </p:nvGrpSpPr>
        <p:grpSpPr>
          <a:xfrm>
            <a:off x="214358" y="5357982"/>
            <a:ext cx="2052204" cy="966614"/>
            <a:chOff x="152401" y="5357985"/>
            <a:chExt cx="2052203" cy="966615"/>
          </a:xfrm>
        </p:grpSpPr>
        <p:sp>
          <p:nvSpPr>
            <p:cNvPr id="48" name="Google Shape;209;p37 1 1 1"/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8852" y="5379182"/>
              <a:ext cx="2045752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874390" y="5486398"/>
            <a:ext cx="1891125" cy="480758"/>
            <a:chOff x="3874391" y="5410201"/>
            <a:chExt cx="1891125" cy="480759"/>
          </a:xfrm>
        </p:grpSpPr>
        <p:sp>
          <p:nvSpPr>
            <p:cNvPr id="51" name="Google Shape;209;p37 2 1"/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81026" y="5420744"/>
              <a:ext cx="1884490" cy="369333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73654" y="6107668"/>
            <a:ext cx="3217547" cy="369332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Error in line 1, column 19: Syntax error.</a:t>
            </a:r>
            <a:b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</a:br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Found NUM(0), expected token classes are [].</a:t>
            </a:r>
            <a:endParaRPr lang="en-ZA" sz="1400" b="1" dirty="0"/>
          </a:p>
        </p:txBody>
      </p:sp>
      <p:sp>
        <p:nvSpPr>
          <p:cNvPr id="54" name="Right Arrow 53"/>
          <p:cNvSpPr>
            <a:spLocks/>
          </p:cNvSpPr>
          <p:nvPr/>
        </p:nvSpPr>
        <p:spPr>
          <a:xfrm>
            <a:off x="2344600" y="55902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55" name="Right Arrow 54"/>
          <p:cNvSpPr>
            <a:spLocks/>
          </p:cNvSpPr>
          <p:nvPr/>
        </p:nvSpPr>
        <p:spPr>
          <a:xfrm>
            <a:off x="3536591" y="55734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56" name="Bent Arrow 55"/>
          <p:cNvSpPr/>
          <p:nvPr/>
        </p:nvSpPr>
        <p:spPr>
          <a:xfrm flipH="1">
            <a:off x="4876799" y="4366261"/>
            <a:ext cx="762000" cy="991723"/>
          </a:xfrm>
          <a:prstGeom prst="bentArrow">
            <a:avLst>
              <a:gd name="adj1" fmla="val 20861"/>
              <a:gd name="adj2" fmla="val 19483"/>
              <a:gd name="adj3" fmla="val 25000"/>
              <a:gd name="adj4" fmla="val 43750"/>
            </a:avLst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57" name="Group 56"/>
          <p:cNvGrpSpPr/>
          <p:nvPr/>
        </p:nvGrpSpPr>
        <p:grpSpPr>
          <a:xfrm>
            <a:off x="533399" y="4324831"/>
            <a:ext cx="4191000" cy="381000"/>
            <a:chOff x="7086600" y="4114801"/>
            <a:chExt cx="4191000" cy="381000"/>
          </a:xfrm>
        </p:grpSpPr>
        <p:sp>
          <p:nvSpPr>
            <p:cNvPr id="58" name="Rounded Rectangle 57"/>
            <p:cNvSpPr/>
            <p:nvPr/>
          </p:nvSpPr>
          <p:spPr>
            <a:xfrm>
              <a:off x="7086600" y="4114801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59" name="Picture 58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114" y="4197377"/>
              <a:ext cx="3968286" cy="241238"/>
            </a:xfrm>
            <a:prstGeom prst="rect">
              <a:avLst/>
            </a:prstGeom>
          </p:spPr>
        </p:pic>
      </p:grpSp>
      <p:pic>
        <p:nvPicPr>
          <p:cNvPr id="60" name="Picture 59" descr="\documentclass{article}&#10;\usepackage{amsmath}&#10;\usepackage{bold-extra}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it{name} \mid \epsilon&#10;&#10;\end{array}&#10;\]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73" y="1638461"/>
            <a:ext cx="2710439" cy="3085939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781800" y="4324829"/>
            <a:ext cx="4114800" cy="381000"/>
            <a:chOff x="6781800" y="4324829"/>
            <a:chExt cx="4191000" cy="381000"/>
          </a:xfrm>
        </p:grpSpPr>
        <p:sp>
          <p:nvSpPr>
            <p:cNvPr id="62" name="Rounded Rectangle 61"/>
            <p:cNvSpPr/>
            <p:nvPr/>
          </p:nvSpPr>
          <p:spPr>
            <a:xfrm>
              <a:off x="6781800" y="4324829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63" name="Picture 62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token{num}}\mathit{namelist} \token{)}}&#10;&#10;\end{array}&#10;\]&#10;&#10;\end{document}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296" y="4407405"/>
              <a:ext cx="3731904" cy="241238"/>
            </a:xfrm>
            <a:prstGeom prst="rect">
              <a:avLst/>
            </a:prstGeom>
          </p:spPr>
        </p:pic>
      </p:grpSp>
      <p:sp>
        <p:nvSpPr>
          <p:cNvPr id="64" name="Right Arrow 63"/>
          <p:cNvSpPr>
            <a:spLocks/>
          </p:cNvSpPr>
          <p:nvPr/>
        </p:nvSpPr>
        <p:spPr>
          <a:xfrm>
            <a:off x="4648200" y="2671138"/>
            <a:ext cx="27432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65" name="Arc 64"/>
          <p:cNvSpPr/>
          <p:nvPr/>
        </p:nvSpPr>
        <p:spPr>
          <a:xfrm>
            <a:off x="3191274" y="3788461"/>
            <a:ext cx="6028927" cy="1469339"/>
          </a:xfrm>
          <a:prstGeom prst="arc">
            <a:avLst>
              <a:gd name="adj1" fmla="val 10923351"/>
              <a:gd name="adj2" fmla="val 21478638"/>
            </a:avLst>
          </a:prstGeom>
          <a:ln w="3810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BDB86-614E-3C37-27E0-CBCF8BC483BE}"/>
              </a:ext>
            </a:extLst>
          </p:cNvPr>
          <p:cNvSpPr txBox="1"/>
          <p:nvPr/>
        </p:nvSpPr>
        <p:spPr>
          <a:xfrm>
            <a:off x="1187519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</a:t>
            </a:r>
            <a:endParaRPr lang="en-ZA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31B7A-D47F-5E72-9871-ABD8E7DF9864}"/>
              </a:ext>
            </a:extLst>
          </p:cNvPr>
          <p:cNvSpPr/>
          <p:nvPr/>
        </p:nvSpPr>
        <p:spPr>
          <a:xfrm>
            <a:off x="5449076" y="5173775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12980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6" grpId="0" animBg="1"/>
      <p:bldP spid="53" grpId="0" animBg="1"/>
      <p:bldP spid="54" grpId="0" animBg="1"/>
      <p:bldP spid="55" grpId="0" animBg="1"/>
      <p:bldP spid="56" grpId="0" animBg="1"/>
      <p:bldP spid="64" grpId="0" animBg="1"/>
      <p:bldP spid="65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ts val="1400"/>
            </a:pPr>
            <a:r>
              <a:rPr lang="en-ZA" dirty="0"/>
              <a:t>Grammars are software. Software contains bugs. </a:t>
            </a:r>
            <a:br>
              <a:rPr lang="en-ZA" dirty="0"/>
            </a:br>
            <a:r>
              <a:rPr lang="en-ZA" dirty="0"/>
              <a:t>But how do you find and </a:t>
            </a:r>
            <a:r>
              <a:rPr lang="en-ZA" i="1" dirty="0"/>
              <a:t>fix</a:t>
            </a:r>
            <a:r>
              <a:rPr lang="en-ZA" dirty="0"/>
              <a:t> grammar bugs?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118872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Manual test-driven find-and-fix loop (</a:t>
            </a:r>
            <a:r>
              <a:rPr lang="en-US" b="1" i="1" dirty="0">
                <a:solidFill>
                  <a:srgbClr val="0000FF"/>
                </a:solidFill>
              </a:rPr>
              <a:t>grammar debugging</a:t>
            </a:r>
            <a:r>
              <a:rPr lang="en-US" dirty="0"/>
              <a:t>)</a:t>
            </a:r>
            <a:endParaRPr lang="en-ZA" dirty="0"/>
          </a:p>
        </p:txBody>
      </p:sp>
      <p:pic>
        <p:nvPicPr>
          <p:cNvPr id="4" name="Picture 3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73" y="1638463"/>
            <a:ext cx="2832953" cy="3085939"/>
          </a:xfrm>
          <a:prstGeom prst="rect">
            <a:avLst/>
          </a:prstGeom>
        </p:spPr>
      </p:pic>
      <p:pic>
        <p:nvPicPr>
          <p:cNvPr id="6" name="Picture 2 1" descr="C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58" y="48768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72;p14 1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2419" y="54711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 rot="5400000">
            <a:off x="2778008" y="49785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100" name="Group 99"/>
          <p:cNvGrpSpPr/>
          <p:nvPr/>
        </p:nvGrpSpPr>
        <p:grpSpPr>
          <a:xfrm>
            <a:off x="214358" y="5357982"/>
            <a:ext cx="2052204" cy="966614"/>
            <a:chOff x="152401" y="5357985"/>
            <a:chExt cx="2052203" cy="966615"/>
          </a:xfrm>
        </p:grpSpPr>
        <p:sp>
          <p:nvSpPr>
            <p:cNvPr id="8" name="Google Shape;209;p37 1 1 1"/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852" y="5379182"/>
              <a:ext cx="2045752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874390" y="5486398"/>
            <a:ext cx="1891125" cy="480758"/>
            <a:chOff x="3874391" y="5410201"/>
            <a:chExt cx="1891125" cy="480759"/>
          </a:xfrm>
        </p:grpSpPr>
        <p:sp>
          <p:nvSpPr>
            <p:cNvPr id="13" name="Google Shape;209;p37 2 1"/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1026" y="5420744"/>
              <a:ext cx="1884490" cy="369333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73654" y="6107668"/>
            <a:ext cx="3217547" cy="369332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Error in line 1, column 19: Syntax error.</a:t>
            </a:r>
            <a:b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</a:br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Found NUM(0), expected token classes are [].</a:t>
            </a:r>
            <a:endParaRPr lang="en-ZA" sz="1400" b="1" dirty="0"/>
          </a:p>
        </p:txBody>
      </p:sp>
      <p:sp>
        <p:nvSpPr>
          <p:cNvPr id="21" name="Right Arrow 20"/>
          <p:cNvSpPr>
            <a:spLocks/>
          </p:cNvSpPr>
          <p:nvPr/>
        </p:nvSpPr>
        <p:spPr>
          <a:xfrm>
            <a:off x="2344600" y="55902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2" name="Right Arrow 21"/>
          <p:cNvSpPr>
            <a:spLocks/>
          </p:cNvSpPr>
          <p:nvPr/>
        </p:nvSpPr>
        <p:spPr>
          <a:xfrm>
            <a:off x="3536591" y="55734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3" name="Bent Arrow 22"/>
          <p:cNvSpPr/>
          <p:nvPr/>
        </p:nvSpPr>
        <p:spPr>
          <a:xfrm flipH="1">
            <a:off x="4876799" y="4366261"/>
            <a:ext cx="762000" cy="991723"/>
          </a:xfrm>
          <a:prstGeom prst="bentArrow">
            <a:avLst>
              <a:gd name="adj1" fmla="val 20861"/>
              <a:gd name="adj2" fmla="val 19483"/>
              <a:gd name="adj3" fmla="val 25000"/>
              <a:gd name="adj4" fmla="val 43750"/>
            </a:avLst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29" name="Group 28"/>
          <p:cNvGrpSpPr/>
          <p:nvPr/>
        </p:nvGrpSpPr>
        <p:grpSpPr>
          <a:xfrm>
            <a:off x="533399" y="4324831"/>
            <a:ext cx="4191000" cy="381000"/>
            <a:chOff x="7086600" y="4114801"/>
            <a:chExt cx="4191000" cy="381000"/>
          </a:xfrm>
        </p:grpSpPr>
        <p:sp>
          <p:nvSpPr>
            <p:cNvPr id="28" name="Rounded Rectangle 27"/>
            <p:cNvSpPr/>
            <p:nvPr/>
          </p:nvSpPr>
          <p:spPr>
            <a:xfrm>
              <a:off x="7086600" y="4114801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27" name="Picture 26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114" y="4197377"/>
              <a:ext cx="3968286" cy="241238"/>
            </a:xfrm>
            <a:prstGeom prst="rect">
              <a:avLst/>
            </a:prstGeom>
          </p:spPr>
        </p:pic>
      </p:grpSp>
      <p:pic>
        <p:nvPicPr>
          <p:cNvPr id="9" name="Picture 8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it{name} \mid \epsilon&#10;&#10;\end{array}&#10;\]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73" y="1638461"/>
            <a:ext cx="2710439" cy="3085939"/>
          </a:xfrm>
          <a:prstGeom prst="rect">
            <a:avLst/>
          </a:prstGeom>
        </p:spPr>
      </p:pic>
      <p:pic>
        <p:nvPicPr>
          <p:cNvPr id="86" name="Picture 2 2" descr="C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58" y="48768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Google Shape;72;p14 2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94619" y="54711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Right Arrow 87"/>
          <p:cNvSpPr/>
          <p:nvPr/>
        </p:nvSpPr>
        <p:spPr>
          <a:xfrm rot="5400000">
            <a:off x="8950208" y="49785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92" name="Group 91"/>
          <p:cNvGrpSpPr/>
          <p:nvPr/>
        </p:nvGrpSpPr>
        <p:grpSpPr>
          <a:xfrm>
            <a:off x="10046590" y="5590297"/>
            <a:ext cx="1891125" cy="300662"/>
            <a:chOff x="3874391" y="5410201"/>
            <a:chExt cx="1891125" cy="480759"/>
          </a:xfrm>
        </p:grpSpPr>
        <p:sp>
          <p:nvSpPr>
            <p:cNvPr id="93" name="Google Shape;209;p37 2 2"/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881026" y="5420743"/>
              <a:ext cx="1884490" cy="36910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8745854" y="6107668"/>
            <a:ext cx="3217547" cy="369332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Error in line 1, column 21: Syntax error.</a:t>
            </a:r>
            <a:b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</a:br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Found NUM(0), expected token classes are [].</a:t>
            </a:r>
            <a:endParaRPr lang="en-ZA" sz="1400" b="1" dirty="0"/>
          </a:p>
        </p:txBody>
      </p:sp>
      <p:sp>
        <p:nvSpPr>
          <p:cNvPr id="96" name="Right Arrow 95"/>
          <p:cNvSpPr>
            <a:spLocks/>
          </p:cNvSpPr>
          <p:nvPr/>
        </p:nvSpPr>
        <p:spPr>
          <a:xfrm>
            <a:off x="8516800" y="55902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7" name="Right Arrow 96"/>
          <p:cNvSpPr>
            <a:spLocks/>
          </p:cNvSpPr>
          <p:nvPr/>
        </p:nvSpPr>
        <p:spPr>
          <a:xfrm>
            <a:off x="9708791" y="55734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9" name="Right Arrow 98"/>
          <p:cNvSpPr>
            <a:spLocks/>
          </p:cNvSpPr>
          <p:nvPr/>
        </p:nvSpPr>
        <p:spPr>
          <a:xfrm>
            <a:off x="4648200" y="2671138"/>
            <a:ext cx="27432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101" name="Group 100"/>
          <p:cNvGrpSpPr/>
          <p:nvPr/>
        </p:nvGrpSpPr>
        <p:grpSpPr>
          <a:xfrm>
            <a:off x="6400801" y="5357982"/>
            <a:ext cx="2052204" cy="966614"/>
            <a:chOff x="152401" y="5357985"/>
            <a:chExt cx="2052203" cy="966615"/>
          </a:xfrm>
        </p:grpSpPr>
        <p:sp>
          <p:nvSpPr>
            <p:cNvPr id="102" name="Google Shape;209;p37 1 1 2"/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8852" y="5379182"/>
              <a:ext cx="2045752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81800" y="4324829"/>
            <a:ext cx="4114800" cy="381000"/>
            <a:chOff x="6781800" y="4324829"/>
            <a:chExt cx="4191000" cy="381000"/>
          </a:xfrm>
        </p:grpSpPr>
        <p:sp>
          <p:nvSpPr>
            <p:cNvPr id="39" name="Rounded Rectangle 38"/>
            <p:cNvSpPr/>
            <p:nvPr/>
          </p:nvSpPr>
          <p:spPr>
            <a:xfrm>
              <a:off x="6781800" y="4324829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41" name="Picture 40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mathit{name}} \mid \epsilon&#10;&#10;\end{array}&#10;\]&#10;&#10;\end{document}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1" y="4407402"/>
              <a:ext cx="3602381" cy="241238"/>
            </a:xfrm>
            <a:prstGeom prst="rect">
              <a:avLst/>
            </a:prstGeom>
          </p:spPr>
        </p:pic>
      </p:grpSp>
      <p:sp>
        <p:nvSpPr>
          <p:cNvPr id="42" name="Bent Arrow 41"/>
          <p:cNvSpPr/>
          <p:nvPr/>
        </p:nvSpPr>
        <p:spPr>
          <a:xfrm flipH="1">
            <a:off x="11048999" y="4366261"/>
            <a:ext cx="762000" cy="991723"/>
          </a:xfrm>
          <a:prstGeom prst="bentArrow">
            <a:avLst>
              <a:gd name="adj1" fmla="val 20861"/>
              <a:gd name="adj2" fmla="val 19483"/>
              <a:gd name="adj3" fmla="val 25000"/>
              <a:gd name="adj4" fmla="val 43750"/>
            </a:avLst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1CFB78-E742-7479-8FA6-21053960D2D4}"/>
              </a:ext>
            </a:extLst>
          </p:cNvPr>
          <p:cNvSpPr txBox="1"/>
          <p:nvPr/>
        </p:nvSpPr>
        <p:spPr>
          <a:xfrm>
            <a:off x="1187519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2</a:t>
            </a:r>
            <a:endParaRPr lang="en-ZA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5593AD-DCF5-BAE2-69A1-176CC16302CA}"/>
              </a:ext>
            </a:extLst>
          </p:cNvPr>
          <p:cNvSpPr/>
          <p:nvPr/>
        </p:nvSpPr>
        <p:spPr>
          <a:xfrm>
            <a:off x="11588619" y="5174903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3C16AB-644C-A376-4FAC-7A5FC38EBB0A}"/>
              </a:ext>
            </a:extLst>
          </p:cNvPr>
          <p:cNvSpPr/>
          <p:nvPr/>
        </p:nvSpPr>
        <p:spPr>
          <a:xfrm>
            <a:off x="5449076" y="5173775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588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42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ts val="1400"/>
            </a:pPr>
            <a:r>
              <a:rPr lang="en-ZA" dirty="0"/>
              <a:t>Grammars are software. Software contains bugs. </a:t>
            </a:r>
            <a:br>
              <a:rPr lang="en-ZA" dirty="0"/>
            </a:br>
            <a:r>
              <a:rPr lang="en-ZA" dirty="0"/>
              <a:t>But how do you find and </a:t>
            </a:r>
            <a:r>
              <a:rPr lang="en-ZA" i="1" dirty="0"/>
              <a:t>fix</a:t>
            </a:r>
            <a:r>
              <a:rPr lang="en-ZA" dirty="0"/>
              <a:t> grammar bugs?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118872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Manual test-driven find-and-fix loop (</a:t>
            </a:r>
            <a:r>
              <a:rPr lang="en-US" b="1" i="1" dirty="0">
                <a:solidFill>
                  <a:srgbClr val="0000FF"/>
                </a:solidFill>
              </a:rPr>
              <a:t>grammar debugging</a:t>
            </a:r>
            <a:r>
              <a:rPr lang="en-US" dirty="0"/>
              <a:t>)</a:t>
            </a:r>
            <a:endParaRPr lang="en-ZA" dirty="0"/>
          </a:p>
        </p:txBody>
      </p:sp>
      <p:pic>
        <p:nvPicPr>
          <p:cNvPr id="4" name="Picture 3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73" y="1638463"/>
            <a:ext cx="2832953" cy="3085939"/>
          </a:xfrm>
          <a:prstGeom prst="rect">
            <a:avLst/>
          </a:prstGeom>
        </p:spPr>
      </p:pic>
      <p:pic>
        <p:nvPicPr>
          <p:cNvPr id="6" name="Picture 2 1" descr="C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58" y="48768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72;p14 1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2419" y="54711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 rot="5400000">
            <a:off x="2778008" y="49785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100" name="Group 99"/>
          <p:cNvGrpSpPr/>
          <p:nvPr/>
        </p:nvGrpSpPr>
        <p:grpSpPr>
          <a:xfrm>
            <a:off x="214358" y="5357982"/>
            <a:ext cx="2052204" cy="966614"/>
            <a:chOff x="152401" y="5357985"/>
            <a:chExt cx="2052203" cy="966615"/>
          </a:xfrm>
        </p:grpSpPr>
        <p:sp>
          <p:nvSpPr>
            <p:cNvPr id="8" name="Google Shape;209;p37 1 1 1"/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852" y="5379182"/>
              <a:ext cx="2045752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874390" y="5486398"/>
            <a:ext cx="1891125" cy="480758"/>
            <a:chOff x="3874391" y="5410201"/>
            <a:chExt cx="1891125" cy="480759"/>
          </a:xfrm>
        </p:grpSpPr>
        <p:sp>
          <p:nvSpPr>
            <p:cNvPr id="13" name="Google Shape;209;p37 2 1"/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1026" y="5420744"/>
              <a:ext cx="1884490" cy="369333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73654" y="6107668"/>
            <a:ext cx="3217547" cy="369332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Error in line 1, column 19: Syntax error.</a:t>
            </a:r>
            <a:b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</a:br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Found NUM(0), expected token classes are [].</a:t>
            </a:r>
            <a:endParaRPr lang="en-ZA" sz="1400" b="1" dirty="0"/>
          </a:p>
        </p:txBody>
      </p:sp>
      <p:sp>
        <p:nvSpPr>
          <p:cNvPr id="21" name="Right Arrow 20"/>
          <p:cNvSpPr>
            <a:spLocks/>
          </p:cNvSpPr>
          <p:nvPr/>
        </p:nvSpPr>
        <p:spPr>
          <a:xfrm>
            <a:off x="2344600" y="55902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2" name="Right Arrow 21"/>
          <p:cNvSpPr>
            <a:spLocks/>
          </p:cNvSpPr>
          <p:nvPr/>
        </p:nvSpPr>
        <p:spPr>
          <a:xfrm>
            <a:off x="3536591" y="55734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3" name="Bent Arrow 22"/>
          <p:cNvSpPr/>
          <p:nvPr/>
        </p:nvSpPr>
        <p:spPr>
          <a:xfrm flipH="1">
            <a:off x="4876799" y="4366261"/>
            <a:ext cx="762000" cy="991723"/>
          </a:xfrm>
          <a:prstGeom prst="bentArrow">
            <a:avLst>
              <a:gd name="adj1" fmla="val 20861"/>
              <a:gd name="adj2" fmla="val 19483"/>
              <a:gd name="adj3" fmla="val 25000"/>
              <a:gd name="adj4" fmla="val 43750"/>
            </a:avLst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29" name="Group 28"/>
          <p:cNvGrpSpPr/>
          <p:nvPr/>
        </p:nvGrpSpPr>
        <p:grpSpPr>
          <a:xfrm>
            <a:off x="533399" y="4324831"/>
            <a:ext cx="4191000" cy="381000"/>
            <a:chOff x="7086600" y="4114801"/>
            <a:chExt cx="4191000" cy="381000"/>
          </a:xfrm>
        </p:grpSpPr>
        <p:sp>
          <p:nvSpPr>
            <p:cNvPr id="28" name="Rounded Rectangle 27"/>
            <p:cNvSpPr/>
            <p:nvPr/>
          </p:nvSpPr>
          <p:spPr>
            <a:xfrm>
              <a:off x="7086600" y="4114801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27" name="Picture 26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114" y="4197377"/>
              <a:ext cx="3968286" cy="241238"/>
            </a:xfrm>
            <a:prstGeom prst="rect">
              <a:avLst/>
            </a:prstGeom>
          </p:spPr>
        </p:pic>
      </p:grpSp>
      <p:pic>
        <p:nvPicPr>
          <p:cNvPr id="12" name="Picture 11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tt{num~} \mid \epsilon&#10;&#10;\end{array}&#10;\]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73" y="1638461"/>
            <a:ext cx="2710439" cy="3085939"/>
          </a:xfrm>
          <a:prstGeom prst="rect">
            <a:avLst/>
          </a:prstGeom>
        </p:spPr>
      </p:pic>
      <p:pic>
        <p:nvPicPr>
          <p:cNvPr id="86" name="Picture 2 2" descr="C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58" y="48768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Google Shape;72;p14 2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94619" y="54711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Right Arrow 87"/>
          <p:cNvSpPr/>
          <p:nvPr/>
        </p:nvSpPr>
        <p:spPr>
          <a:xfrm rot="5400000">
            <a:off x="8950208" y="49785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92" name="Group 91"/>
          <p:cNvGrpSpPr/>
          <p:nvPr/>
        </p:nvGrpSpPr>
        <p:grpSpPr>
          <a:xfrm>
            <a:off x="10046590" y="5590297"/>
            <a:ext cx="1891125" cy="300662"/>
            <a:chOff x="3874391" y="5410201"/>
            <a:chExt cx="1891125" cy="480759"/>
          </a:xfrm>
        </p:grpSpPr>
        <p:sp>
          <p:nvSpPr>
            <p:cNvPr id="93" name="Google Shape;209;p37 2 2"/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881026" y="5420743"/>
              <a:ext cx="1884490" cy="36910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8745854" y="6107668"/>
            <a:ext cx="3217547" cy="369332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Error in line 1, column 21: Syntax error.</a:t>
            </a:r>
            <a:b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</a:br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Found NUM(0), expected token classes are [].</a:t>
            </a:r>
            <a:endParaRPr lang="en-ZA" sz="1400" b="1" dirty="0"/>
          </a:p>
        </p:txBody>
      </p:sp>
      <p:sp>
        <p:nvSpPr>
          <p:cNvPr id="96" name="Right Arrow 95"/>
          <p:cNvSpPr>
            <a:spLocks/>
          </p:cNvSpPr>
          <p:nvPr/>
        </p:nvSpPr>
        <p:spPr>
          <a:xfrm>
            <a:off x="8516800" y="55902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7" name="Right Arrow 96"/>
          <p:cNvSpPr>
            <a:spLocks/>
          </p:cNvSpPr>
          <p:nvPr/>
        </p:nvSpPr>
        <p:spPr>
          <a:xfrm>
            <a:off x="9708791" y="55734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9" name="Right Arrow 98"/>
          <p:cNvSpPr>
            <a:spLocks/>
          </p:cNvSpPr>
          <p:nvPr/>
        </p:nvSpPr>
        <p:spPr>
          <a:xfrm>
            <a:off x="4648200" y="2671138"/>
            <a:ext cx="27432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101" name="Group 100"/>
          <p:cNvGrpSpPr/>
          <p:nvPr/>
        </p:nvGrpSpPr>
        <p:grpSpPr>
          <a:xfrm>
            <a:off x="6400801" y="5357982"/>
            <a:ext cx="2052204" cy="966614"/>
            <a:chOff x="152401" y="5357985"/>
            <a:chExt cx="2052203" cy="966615"/>
          </a:xfrm>
        </p:grpSpPr>
        <p:sp>
          <p:nvSpPr>
            <p:cNvPr id="102" name="Google Shape;209;p37 1 1 2"/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8852" y="5379182"/>
              <a:ext cx="2045752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781800" y="4324829"/>
            <a:ext cx="4114800" cy="381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0" bIns="90000" rtlCol="0" anchor="ctr">
            <a:noAutofit/>
          </a:bodyPr>
          <a:lstStyle/>
          <a:p>
            <a:pPr algn="ctr" defTabSz="914377">
              <a:lnSpc>
                <a:spcPct val="105000"/>
              </a:lnSpc>
              <a:defRPr/>
            </a:pPr>
            <a:endParaRPr lang="el-GR" sz="2400" dirty="0"/>
          </a:p>
        </p:txBody>
      </p:sp>
      <p:pic>
        <p:nvPicPr>
          <p:cNvPr id="9" name="Picture 8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textcolor{blue}{\mathtt{num}}} \mid \epsilon&#10;&#10;\end{array}&#10;\]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59" y="4407401"/>
            <a:ext cx="3320699" cy="241239"/>
          </a:xfrm>
          <a:prstGeom prst="rect">
            <a:avLst/>
          </a:prstGeom>
        </p:spPr>
      </p:pic>
      <p:sp>
        <p:nvSpPr>
          <p:cNvPr id="42" name="Bent Arrow 41"/>
          <p:cNvSpPr/>
          <p:nvPr/>
        </p:nvSpPr>
        <p:spPr>
          <a:xfrm flipH="1">
            <a:off x="11048999" y="4366261"/>
            <a:ext cx="762000" cy="991723"/>
          </a:xfrm>
          <a:prstGeom prst="bentArrow">
            <a:avLst>
              <a:gd name="adj1" fmla="val 20861"/>
              <a:gd name="adj2" fmla="val 19483"/>
              <a:gd name="adj3" fmla="val 25000"/>
              <a:gd name="adj4" fmla="val 43750"/>
            </a:avLst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B7EB0-D44A-BC2A-8A6A-A2CC4C6C699F}"/>
              </a:ext>
            </a:extLst>
          </p:cNvPr>
          <p:cNvSpPr txBox="1"/>
          <p:nvPr/>
        </p:nvSpPr>
        <p:spPr>
          <a:xfrm>
            <a:off x="1187519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2</a:t>
            </a:r>
            <a:endParaRPr lang="en-ZA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3D8694-538E-1F57-45BD-4B08E158FF73}"/>
              </a:ext>
            </a:extLst>
          </p:cNvPr>
          <p:cNvSpPr/>
          <p:nvPr/>
        </p:nvSpPr>
        <p:spPr>
          <a:xfrm>
            <a:off x="11588619" y="5174903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A16816-5A88-3989-099A-A6E9E2B87CDA}"/>
              </a:ext>
            </a:extLst>
          </p:cNvPr>
          <p:cNvSpPr/>
          <p:nvPr/>
        </p:nvSpPr>
        <p:spPr>
          <a:xfrm>
            <a:off x="5449076" y="5173775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365193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ts val="1400"/>
            </a:pPr>
            <a:r>
              <a:rPr lang="en-ZA" dirty="0"/>
              <a:t>Grammars are software. Software contains bugs. </a:t>
            </a:r>
            <a:br>
              <a:rPr lang="en-ZA" dirty="0"/>
            </a:br>
            <a:r>
              <a:rPr lang="en-ZA" dirty="0"/>
              <a:t>But how do you find and </a:t>
            </a:r>
            <a:r>
              <a:rPr lang="en-ZA" i="1" dirty="0"/>
              <a:t>fix</a:t>
            </a:r>
            <a:r>
              <a:rPr lang="en-ZA" dirty="0"/>
              <a:t> grammar bugs?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118872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Manual test-driven find-and-fix loop (</a:t>
            </a:r>
            <a:r>
              <a:rPr lang="en-US" b="1" i="1" dirty="0">
                <a:solidFill>
                  <a:srgbClr val="0000FF"/>
                </a:solidFill>
              </a:rPr>
              <a:t>grammar debugging</a:t>
            </a:r>
            <a:r>
              <a:rPr lang="en-US" dirty="0"/>
              <a:t>)</a:t>
            </a:r>
            <a:endParaRPr lang="en-ZA" dirty="0"/>
          </a:p>
        </p:txBody>
      </p:sp>
      <p:pic>
        <p:nvPicPr>
          <p:cNvPr id="9" name="Picture 8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73" y="1638463"/>
            <a:ext cx="2832953" cy="3085939"/>
          </a:xfrm>
          <a:prstGeom prst="rect">
            <a:avLst/>
          </a:prstGeom>
        </p:spPr>
      </p:pic>
      <p:pic>
        <p:nvPicPr>
          <p:cNvPr id="6" name="Picture 2 1" descr="C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58" y="48768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72;p14 1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2419" y="54711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 rot="5400000">
            <a:off x="2778008" y="49785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100" name="Group 99"/>
          <p:cNvGrpSpPr/>
          <p:nvPr/>
        </p:nvGrpSpPr>
        <p:grpSpPr>
          <a:xfrm>
            <a:off x="214358" y="5357982"/>
            <a:ext cx="2052204" cy="966614"/>
            <a:chOff x="152401" y="5357985"/>
            <a:chExt cx="2052203" cy="966615"/>
          </a:xfrm>
        </p:grpSpPr>
        <p:sp>
          <p:nvSpPr>
            <p:cNvPr id="8" name="Google Shape;209;p37 1 1 1"/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852" y="5379182"/>
              <a:ext cx="2045752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874390" y="5486398"/>
            <a:ext cx="1891125" cy="480758"/>
            <a:chOff x="3874391" y="5410201"/>
            <a:chExt cx="1891125" cy="480759"/>
          </a:xfrm>
        </p:grpSpPr>
        <p:sp>
          <p:nvSpPr>
            <p:cNvPr id="13" name="Google Shape;209;p37 2 1"/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1026" y="5420744"/>
              <a:ext cx="1884490" cy="369333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73654" y="6107668"/>
            <a:ext cx="3217547" cy="369332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Error in line 1, column 19: Syntax error.</a:t>
            </a:r>
            <a:b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</a:br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Found NUM(0), expected token classes are [].</a:t>
            </a:r>
            <a:endParaRPr lang="en-ZA" sz="1400" b="1" dirty="0"/>
          </a:p>
        </p:txBody>
      </p:sp>
      <p:sp>
        <p:nvSpPr>
          <p:cNvPr id="21" name="Right Arrow 20"/>
          <p:cNvSpPr>
            <a:spLocks/>
          </p:cNvSpPr>
          <p:nvPr/>
        </p:nvSpPr>
        <p:spPr>
          <a:xfrm>
            <a:off x="2344600" y="55902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2" name="Right Arrow 21"/>
          <p:cNvSpPr>
            <a:spLocks/>
          </p:cNvSpPr>
          <p:nvPr/>
        </p:nvSpPr>
        <p:spPr>
          <a:xfrm>
            <a:off x="3536591" y="55734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3" name="Bent Arrow 22"/>
          <p:cNvSpPr/>
          <p:nvPr/>
        </p:nvSpPr>
        <p:spPr>
          <a:xfrm flipH="1">
            <a:off x="4876799" y="4366261"/>
            <a:ext cx="762000" cy="991723"/>
          </a:xfrm>
          <a:prstGeom prst="bentArrow">
            <a:avLst>
              <a:gd name="adj1" fmla="val 20861"/>
              <a:gd name="adj2" fmla="val 19483"/>
              <a:gd name="adj3" fmla="val 25000"/>
              <a:gd name="adj4" fmla="val 43750"/>
            </a:avLst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29" name="Group 28"/>
          <p:cNvGrpSpPr/>
          <p:nvPr/>
        </p:nvGrpSpPr>
        <p:grpSpPr>
          <a:xfrm>
            <a:off x="533399" y="4324831"/>
            <a:ext cx="4191000" cy="381000"/>
            <a:chOff x="7086600" y="4114801"/>
            <a:chExt cx="4191000" cy="381000"/>
          </a:xfrm>
        </p:grpSpPr>
        <p:sp>
          <p:nvSpPr>
            <p:cNvPr id="28" name="Rounded Rectangle 27"/>
            <p:cNvSpPr/>
            <p:nvPr/>
          </p:nvSpPr>
          <p:spPr>
            <a:xfrm>
              <a:off x="7086600" y="4114801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27" name="Picture 26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114" y="4197377"/>
              <a:ext cx="3968286" cy="241238"/>
            </a:xfrm>
            <a:prstGeom prst="rect">
              <a:avLst/>
            </a:prstGeom>
          </p:spPr>
        </p:pic>
      </p:grpSp>
      <p:pic>
        <p:nvPicPr>
          <p:cNvPr id="12" name="Picture 11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tt{num~} \mid \epsilon&#10;&#10;\end{array}&#10;\]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73" y="1638461"/>
            <a:ext cx="2710439" cy="3085939"/>
          </a:xfrm>
          <a:prstGeom prst="rect">
            <a:avLst/>
          </a:prstGeom>
        </p:spPr>
      </p:pic>
      <p:pic>
        <p:nvPicPr>
          <p:cNvPr id="86" name="Picture 2 2" descr="C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58" y="48768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Google Shape;72;p14 2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94619" y="54711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Right Arrow 87"/>
          <p:cNvSpPr/>
          <p:nvPr/>
        </p:nvSpPr>
        <p:spPr>
          <a:xfrm rot="5400000">
            <a:off x="8950208" y="49785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6" name="Right Arrow 95"/>
          <p:cNvSpPr>
            <a:spLocks/>
          </p:cNvSpPr>
          <p:nvPr/>
        </p:nvSpPr>
        <p:spPr>
          <a:xfrm>
            <a:off x="8516800" y="55902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7" name="Right Arrow 96"/>
          <p:cNvSpPr>
            <a:spLocks/>
          </p:cNvSpPr>
          <p:nvPr/>
        </p:nvSpPr>
        <p:spPr>
          <a:xfrm>
            <a:off x="9708791" y="55734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101" name="Group 100"/>
          <p:cNvGrpSpPr/>
          <p:nvPr/>
        </p:nvGrpSpPr>
        <p:grpSpPr>
          <a:xfrm>
            <a:off x="6400801" y="5357982"/>
            <a:ext cx="2052204" cy="966614"/>
            <a:chOff x="152401" y="5357985"/>
            <a:chExt cx="2052203" cy="966615"/>
          </a:xfrm>
        </p:grpSpPr>
        <p:sp>
          <p:nvSpPr>
            <p:cNvPr id="102" name="Google Shape;209;p37 1 1 2"/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8852" y="5379182"/>
              <a:ext cx="2045752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982791" y="5169817"/>
            <a:ext cx="7328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600" b="1" dirty="0">
                <a:solidFill>
                  <a:srgbClr val="00B050"/>
                </a:solidFill>
                <a:latin typeface="Source Sans Pro"/>
              </a:rPr>
              <a:t>✓</a:t>
            </a:r>
            <a:endParaRPr lang="en-ZA" sz="6600" b="1" dirty="0">
              <a:solidFill>
                <a:srgbClr val="00B050"/>
              </a:solidFill>
            </a:endParaRPr>
          </a:p>
        </p:txBody>
      </p:sp>
      <p:sp>
        <p:nvSpPr>
          <p:cNvPr id="40" name="Right Arrow 39"/>
          <p:cNvSpPr>
            <a:spLocks/>
          </p:cNvSpPr>
          <p:nvPr/>
        </p:nvSpPr>
        <p:spPr>
          <a:xfrm>
            <a:off x="4648200" y="2671138"/>
            <a:ext cx="9144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41" name="Right Arrow 40"/>
          <p:cNvSpPr>
            <a:spLocks/>
          </p:cNvSpPr>
          <p:nvPr/>
        </p:nvSpPr>
        <p:spPr>
          <a:xfrm>
            <a:off x="6477000" y="2671138"/>
            <a:ext cx="9144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43" name="TextBox 42"/>
          <p:cNvSpPr txBox="1"/>
          <p:nvPr/>
        </p:nvSpPr>
        <p:spPr>
          <a:xfrm>
            <a:off x="5638802" y="2362202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. . .</a:t>
            </a:r>
            <a:endParaRPr lang="en-ZA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DF648-CF5A-34C4-786A-424B93BE3E29}"/>
              </a:ext>
            </a:extLst>
          </p:cNvPr>
          <p:cNvSpPr txBox="1"/>
          <p:nvPr/>
        </p:nvSpPr>
        <p:spPr>
          <a:xfrm>
            <a:off x="1187519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3</a:t>
            </a:r>
            <a:endParaRPr lang="en-ZA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4E82EF-88DC-D2FF-93AB-CC4274EBE790}"/>
              </a:ext>
            </a:extLst>
          </p:cNvPr>
          <p:cNvSpPr/>
          <p:nvPr/>
        </p:nvSpPr>
        <p:spPr>
          <a:xfrm>
            <a:off x="5449076" y="5173775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28198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6" grpId="0" animBg="1"/>
      <p:bldP spid="9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ts val="1400"/>
            </a:pPr>
            <a:r>
              <a:rPr lang="en-ZA" dirty="0"/>
              <a:t>Grammars are software. Software contains bugs. </a:t>
            </a:r>
            <a:br>
              <a:rPr lang="en-ZA" dirty="0"/>
            </a:br>
            <a:r>
              <a:rPr lang="en-ZA" dirty="0"/>
              <a:t>But how do you find and </a:t>
            </a:r>
            <a:r>
              <a:rPr lang="en-ZA" i="1" dirty="0"/>
              <a:t>fix</a:t>
            </a:r>
            <a:r>
              <a:rPr lang="en-ZA" dirty="0"/>
              <a:t> grammar bugs </a:t>
            </a:r>
            <a:r>
              <a:rPr lang="en-ZA" i="1" dirty="0"/>
              <a:t>automatically</a:t>
            </a:r>
            <a:r>
              <a:rPr lang="en-ZA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118872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Manual test-driven find-and-fix loop (</a:t>
            </a:r>
            <a:r>
              <a:rPr lang="en-US" b="1" i="1" dirty="0">
                <a:solidFill>
                  <a:srgbClr val="0000FF"/>
                </a:solidFill>
              </a:rPr>
              <a:t>grammar debugging</a:t>
            </a:r>
            <a:r>
              <a:rPr lang="en-US" dirty="0"/>
              <a:t>)</a:t>
            </a:r>
            <a:endParaRPr lang="en-ZA" dirty="0"/>
          </a:p>
        </p:txBody>
      </p:sp>
      <p:pic>
        <p:nvPicPr>
          <p:cNvPr id="9" name="Picture 8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73" y="1638463"/>
            <a:ext cx="2832953" cy="3085939"/>
          </a:xfrm>
          <a:prstGeom prst="rect">
            <a:avLst/>
          </a:prstGeom>
        </p:spPr>
      </p:pic>
      <p:pic>
        <p:nvPicPr>
          <p:cNvPr id="6" name="Picture 2 1" descr="C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58" y="48768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72;p14 1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2419" y="54711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 rot="5400000">
            <a:off x="2778008" y="49785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100" name="Group 99"/>
          <p:cNvGrpSpPr/>
          <p:nvPr/>
        </p:nvGrpSpPr>
        <p:grpSpPr>
          <a:xfrm>
            <a:off x="214358" y="5357982"/>
            <a:ext cx="2052204" cy="966614"/>
            <a:chOff x="152401" y="5357985"/>
            <a:chExt cx="2052203" cy="966615"/>
          </a:xfrm>
        </p:grpSpPr>
        <p:sp>
          <p:nvSpPr>
            <p:cNvPr id="8" name="Google Shape;209;p37 1 1 1"/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852" y="5379182"/>
              <a:ext cx="2045752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874390" y="5486398"/>
            <a:ext cx="1891125" cy="480758"/>
            <a:chOff x="3874391" y="5410201"/>
            <a:chExt cx="1891125" cy="480759"/>
          </a:xfrm>
        </p:grpSpPr>
        <p:sp>
          <p:nvSpPr>
            <p:cNvPr id="13" name="Google Shape;209;p37 2 1"/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1026" y="5420744"/>
              <a:ext cx="1884490" cy="369333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73654" y="6107668"/>
            <a:ext cx="3217547" cy="369332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Error in line 1, column 19: Syntax error.</a:t>
            </a:r>
            <a:b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</a:br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Found NUM(0), expected token classes are [].</a:t>
            </a:r>
            <a:endParaRPr lang="en-ZA" sz="1400" b="1" dirty="0"/>
          </a:p>
        </p:txBody>
      </p:sp>
      <p:sp>
        <p:nvSpPr>
          <p:cNvPr id="21" name="Right Arrow 20"/>
          <p:cNvSpPr>
            <a:spLocks/>
          </p:cNvSpPr>
          <p:nvPr/>
        </p:nvSpPr>
        <p:spPr>
          <a:xfrm>
            <a:off x="2344600" y="55902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2" name="Right Arrow 21"/>
          <p:cNvSpPr>
            <a:spLocks/>
          </p:cNvSpPr>
          <p:nvPr/>
        </p:nvSpPr>
        <p:spPr>
          <a:xfrm>
            <a:off x="3536591" y="55734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3" name="Bent Arrow 22"/>
          <p:cNvSpPr/>
          <p:nvPr/>
        </p:nvSpPr>
        <p:spPr>
          <a:xfrm flipH="1">
            <a:off x="4876799" y="4366261"/>
            <a:ext cx="762000" cy="991723"/>
          </a:xfrm>
          <a:prstGeom prst="bentArrow">
            <a:avLst>
              <a:gd name="adj1" fmla="val 20861"/>
              <a:gd name="adj2" fmla="val 19483"/>
              <a:gd name="adj3" fmla="val 25000"/>
              <a:gd name="adj4" fmla="val 43750"/>
            </a:avLst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29" name="Group 28"/>
          <p:cNvGrpSpPr/>
          <p:nvPr/>
        </p:nvGrpSpPr>
        <p:grpSpPr>
          <a:xfrm>
            <a:off x="533399" y="4324831"/>
            <a:ext cx="4191000" cy="381000"/>
            <a:chOff x="7086600" y="4114801"/>
            <a:chExt cx="4191000" cy="381000"/>
          </a:xfrm>
        </p:grpSpPr>
        <p:sp>
          <p:nvSpPr>
            <p:cNvPr id="28" name="Rounded Rectangle 27"/>
            <p:cNvSpPr/>
            <p:nvPr/>
          </p:nvSpPr>
          <p:spPr>
            <a:xfrm>
              <a:off x="7086600" y="4114801"/>
              <a:ext cx="41910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lIns="91440" tIns="90000" rIns="0" bIns="90000" rtlCol="0" anchor="ctr">
              <a:noAutofit/>
            </a:bodyPr>
            <a:lstStyle/>
            <a:p>
              <a:pPr algn="ctr" defTabSz="914377">
                <a:lnSpc>
                  <a:spcPct val="105000"/>
                </a:lnSpc>
                <a:defRPr/>
              </a:pPr>
              <a:endParaRPr lang="el-GR" sz="2400" dirty="0"/>
            </a:p>
          </p:txBody>
        </p:sp>
        <p:pic>
          <p:nvPicPr>
            <p:cNvPr id="27" name="Picture 26" descr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114" y="4197377"/>
              <a:ext cx="3968286" cy="241238"/>
            </a:xfrm>
            <a:prstGeom prst="rect">
              <a:avLst/>
            </a:prstGeom>
          </p:spPr>
        </p:pic>
      </p:grpSp>
      <p:pic>
        <p:nvPicPr>
          <p:cNvPr id="12" name="Picture 11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tt{num~} \mid \epsilon&#10;&#10;\end{array}&#10;\]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73" y="1638461"/>
            <a:ext cx="2710439" cy="3085939"/>
          </a:xfrm>
          <a:prstGeom prst="rect">
            <a:avLst/>
          </a:prstGeom>
        </p:spPr>
      </p:pic>
      <p:pic>
        <p:nvPicPr>
          <p:cNvPr id="86" name="Picture 2 2" descr="C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58" y="48768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Google Shape;72;p14 2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94619" y="54711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Right Arrow 87"/>
          <p:cNvSpPr/>
          <p:nvPr/>
        </p:nvSpPr>
        <p:spPr>
          <a:xfrm rot="5400000">
            <a:off x="8950208" y="49785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6" name="Right Arrow 95"/>
          <p:cNvSpPr>
            <a:spLocks/>
          </p:cNvSpPr>
          <p:nvPr/>
        </p:nvSpPr>
        <p:spPr>
          <a:xfrm>
            <a:off x="8516800" y="55902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7" name="Right Arrow 96"/>
          <p:cNvSpPr>
            <a:spLocks/>
          </p:cNvSpPr>
          <p:nvPr/>
        </p:nvSpPr>
        <p:spPr>
          <a:xfrm>
            <a:off x="9708791" y="55734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grpSp>
        <p:nvGrpSpPr>
          <p:cNvPr id="101" name="Group 100"/>
          <p:cNvGrpSpPr/>
          <p:nvPr/>
        </p:nvGrpSpPr>
        <p:grpSpPr>
          <a:xfrm>
            <a:off x="6400801" y="5357982"/>
            <a:ext cx="2052204" cy="966614"/>
            <a:chOff x="152401" y="5357985"/>
            <a:chExt cx="2052203" cy="966615"/>
          </a:xfrm>
        </p:grpSpPr>
        <p:sp>
          <p:nvSpPr>
            <p:cNvPr id="102" name="Google Shape;209;p37 1 1 2"/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8852" y="5379182"/>
              <a:ext cx="2045752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982791" y="5169817"/>
            <a:ext cx="7328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600" b="1" dirty="0">
                <a:solidFill>
                  <a:srgbClr val="00B050"/>
                </a:solidFill>
                <a:latin typeface="Source Sans Pro"/>
              </a:rPr>
              <a:t>✓</a:t>
            </a:r>
            <a:endParaRPr lang="en-ZA" sz="6600" b="1" dirty="0">
              <a:solidFill>
                <a:srgbClr val="00B050"/>
              </a:solidFill>
            </a:endParaRPr>
          </a:p>
        </p:txBody>
      </p:sp>
      <p:sp>
        <p:nvSpPr>
          <p:cNvPr id="40" name="Right Arrow 39"/>
          <p:cNvSpPr>
            <a:spLocks/>
          </p:cNvSpPr>
          <p:nvPr/>
        </p:nvSpPr>
        <p:spPr>
          <a:xfrm>
            <a:off x="4648200" y="2671138"/>
            <a:ext cx="9144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41" name="Right Arrow 40"/>
          <p:cNvSpPr>
            <a:spLocks/>
          </p:cNvSpPr>
          <p:nvPr/>
        </p:nvSpPr>
        <p:spPr>
          <a:xfrm>
            <a:off x="6477000" y="2671138"/>
            <a:ext cx="9144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43" name="TextBox 42"/>
          <p:cNvSpPr txBox="1"/>
          <p:nvPr/>
        </p:nvSpPr>
        <p:spPr>
          <a:xfrm>
            <a:off x="5638802" y="2362202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. . .</a:t>
            </a:r>
            <a:endParaRPr lang="en-ZA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70DE2-704B-552A-E29A-772DD816A021}"/>
              </a:ext>
            </a:extLst>
          </p:cNvPr>
          <p:cNvSpPr txBox="1"/>
          <p:nvPr/>
        </p:nvSpPr>
        <p:spPr>
          <a:xfrm>
            <a:off x="1187519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3</a:t>
            </a:r>
            <a:endParaRPr lang="en-ZA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C3BC20-C973-2328-E018-405ADC9706A2}"/>
              </a:ext>
            </a:extLst>
          </p:cNvPr>
          <p:cNvSpPr/>
          <p:nvPr/>
        </p:nvSpPr>
        <p:spPr>
          <a:xfrm>
            <a:off x="5449076" y="5173775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341087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repair automates the find-and-fix cycle.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23444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follow a </a:t>
            </a:r>
            <a:r>
              <a:rPr lang="en-US" b="1" dirty="0">
                <a:solidFill>
                  <a:srgbClr val="0000FF"/>
                </a:solidFill>
              </a:rPr>
              <a:t>generate-and-validate</a:t>
            </a:r>
            <a:r>
              <a:rPr lang="en-US" b="1" dirty="0"/>
              <a:t> </a:t>
            </a:r>
            <a:r>
              <a:rPr lang="en-US" dirty="0"/>
              <a:t>approach that takes as faulty input grammar </a:t>
            </a:r>
            <a:r>
              <a:rPr lang="en-US" i="1" dirty="0"/>
              <a:t>G</a:t>
            </a:r>
            <a:br>
              <a:rPr lang="en-US" b="1" dirty="0"/>
            </a:br>
            <a:r>
              <a:rPr lang="en-US" dirty="0"/>
              <a:t>and constructs a grammar </a:t>
            </a:r>
            <a:r>
              <a:rPr lang="en-US" i="1" dirty="0"/>
              <a:t>Gꞌ</a:t>
            </a:r>
            <a:r>
              <a:rPr lang="en-US" b="1" i="1" dirty="0"/>
              <a:t> </a:t>
            </a:r>
            <a:r>
              <a:rPr lang="en-US" dirty="0"/>
              <a:t>that passes all test from a</a:t>
            </a:r>
            <a:r>
              <a:rPr lang="en-US" b="1" dirty="0">
                <a:solidFill>
                  <a:srgbClr val="0000FF"/>
                </a:solidFill>
              </a:rPr>
              <a:t> specification test suite</a:t>
            </a:r>
            <a:r>
              <a:rPr lang="en-US" dirty="0"/>
              <a:t>.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localize: identifies </a:t>
            </a:r>
            <a:r>
              <a:rPr lang="en-US" b="1" dirty="0">
                <a:solidFill>
                  <a:srgbClr val="0000FF"/>
                </a:solidFill>
              </a:rPr>
              <a:t>repair sites</a:t>
            </a:r>
            <a:r>
              <a:rPr lang="en-US" dirty="0"/>
              <a:t> using </a:t>
            </a:r>
            <a:r>
              <a:rPr lang="en-US" b="1" i="1" dirty="0">
                <a:solidFill>
                  <a:srgbClr val="0000FF"/>
                </a:solidFill>
              </a:rPr>
              <a:t>spectrum-based fault localization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transform: apply small scale </a:t>
            </a:r>
            <a:r>
              <a:rPr lang="en-US" b="1" dirty="0">
                <a:solidFill>
                  <a:srgbClr val="0000FF"/>
                </a:solidFill>
              </a:rPr>
              <a:t>patches</a:t>
            </a:r>
            <a:r>
              <a:rPr lang="en-US" dirty="0"/>
              <a:t> at these sites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validate: check </a:t>
            </a:r>
            <a:r>
              <a:rPr lang="en-US" b="1" dirty="0">
                <a:solidFill>
                  <a:srgbClr val="0000FF"/>
                </a:solidFill>
              </a:rPr>
              <a:t>patch pre- </a:t>
            </a:r>
            <a:r>
              <a:rPr lang="en-US" dirty="0"/>
              <a:t>and</a:t>
            </a:r>
            <a:r>
              <a:rPr lang="en-US" b="1" dirty="0">
                <a:solidFill>
                  <a:srgbClr val="0000FF"/>
                </a:solidFill>
              </a:rPr>
              <a:t> postconditions</a:t>
            </a:r>
            <a:r>
              <a:rPr lang="en-US" dirty="0"/>
              <a:t>, re-run patched grammars on tests,</a:t>
            </a:r>
            <a:br>
              <a:rPr lang="en-US" dirty="0"/>
            </a:br>
            <a:r>
              <a:rPr lang="en-US" dirty="0"/>
              <a:t>maintain a queue to keep </a:t>
            </a:r>
            <a:r>
              <a:rPr lang="en-US" b="1" dirty="0">
                <a:solidFill>
                  <a:srgbClr val="0000FF"/>
                </a:solidFill>
              </a:rPr>
              <a:t>improving the most promising</a:t>
            </a:r>
            <a:r>
              <a:rPr lang="en-US" dirty="0"/>
              <a:t> candidate grammars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control: alternate between localization, transformation, and validation (until fixed)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4801045"/>
            <a:ext cx="2358338" cy="966614"/>
            <a:chOff x="152401" y="5357985"/>
            <a:chExt cx="2052203" cy="966615"/>
          </a:xfrm>
        </p:grpSpPr>
        <p:sp>
          <p:nvSpPr>
            <p:cNvPr id="5" name="Google Shape;209;p37 1 1 1"/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8852" y="5379182"/>
              <a:ext cx="2045752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1953274" y="5920841"/>
            <a:ext cx="2499349" cy="581815"/>
          </a:xfrm>
          <a:prstGeom prst="wedgeRoundRectCallout">
            <a:avLst>
              <a:gd name="adj1" fmla="val -34469"/>
              <a:gd name="adj2" fmla="val -98228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fixed test suite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40284-CF10-6B3F-100E-A5D8B4315C7F}"/>
              </a:ext>
            </a:extLst>
          </p:cNvPr>
          <p:cNvSpPr txBox="1"/>
          <p:nvPr/>
        </p:nvSpPr>
        <p:spPr>
          <a:xfrm>
            <a:off x="152400" y="4266787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Passive repair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B6D7C-18B7-7603-25EE-9C84359C3370}"/>
              </a:ext>
            </a:extLst>
          </p:cNvPr>
          <p:cNvSpPr txBox="1"/>
          <p:nvPr/>
        </p:nvSpPr>
        <p:spPr>
          <a:xfrm>
            <a:off x="5257800" y="4266787"/>
            <a:ext cx="210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 repair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9E026-D31F-CBA1-2735-EB2713421F2E}"/>
              </a:ext>
            </a:extLst>
          </p:cNvPr>
          <p:cNvGrpSpPr/>
          <p:nvPr/>
        </p:nvGrpSpPr>
        <p:grpSpPr>
          <a:xfrm>
            <a:off x="6710940" y="5158293"/>
            <a:ext cx="2277869" cy="1775907"/>
            <a:chOff x="152401" y="5357985"/>
            <a:chExt cx="1995442" cy="985647"/>
          </a:xfrm>
        </p:grpSpPr>
        <p:sp>
          <p:nvSpPr>
            <p:cNvPr id="15" name="Google Shape;209;p37 1 1 1">
              <a:extLst>
                <a:ext uri="{FF2B5EF4-FFF2-40B4-BE49-F238E27FC236}">
                  <a16:creationId xmlns:a16="http://schemas.microsoft.com/office/drawing/2014/main" id="{C44BCAC5-D7C7-877E-9F06-45FA75401791}"/>
                </a:ext>
              </a:extLst>
            </p:cNvPr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7A4FE3-21C0-3692-478B-82A7A4B21F8C}"/>
                </a:ext>
              </a:extLst>
            </p:cNvPr>
            <p:cNvSpPr txBox="1"/>
            <p:nvPr/>
          </p:nvSpPr>
          <p:spPr>
            <a:xfrm>
              <a:off x="158852" y="5379182"/>
              <a:ext cx="1792105" cy="964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</a:t>
              </a:r>
              <a:r>
                <a:rPr lang="en-US" sz="900" b="1" dirty="0" err="1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endd</a:t>
              </a:r>
              <a:endPara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0196A6-9071-E89F-D4AA-59772061DA48}"/>
              </a:ext>
            </a:extLst>
          </p:cNvPr>
          <p:cNvGrpSpPr/>
          <p:nvPr/>
        </p:nvGrpSpPr>
        <p:grpSpPr>
          <a:xfrm>
            <a:off x="6081365" y="4995114"/>
            <a:ext cx="2270857" cy="1406610"/>
            <a:chOff x="152401" y="5357985"/>
            <a:chExt cx="1995442" cy="966615"/>
          </a:xfrm>
        </p:grpSpPr>
        <p:sp>
          <p:nvSpPr>
            <p:cNvPr id="18" name="Google Shape;209;p37 1 1 1">
              <a:extLst>
                <a:ext uri="{FF2B5EF4-FFF2-40B4-BE49-F238E27FC236}">
                  <a16:creationId xmlns:a16="http://schemas.microsoft.com/office/drawing/2014/main" id="{806B95CC-D63B-CBDD-E643-356B0EB6137E}"/>
                </a:ext>
              </a:extLst>
            </p:cNvPr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2C05F1-BC83-B730-83D1-59CE03E4CDF3}"/>
                </a:ext>
              </a:extLst>
            </p:cNvPr>
            <p:cNvSpPr txBox="1"/>
            <p:nvPr/>
          </p:nvSpPr>
          <p:spPr>
            <a:xfrm>
              <a:off x="158852" y="5379182"/>
              <a:ext cx="1928189" cy="74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  <a:endPara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C19167-D284-F089-B41F-C9B68FACF1CE}"/>
              </a:ext>
            </a:extLst>
          </p:cNvPr>
          <p:cNvGrpSpPr/>
          <p:nvPr/>
        </p:nvGrpSpPr>
        <p:grpSpPr>
          <a:xfrm>
            <a:off x="5444778" y="4800600"/>
            <a:ext cx="2342665" cy="966614"/>
            <a:chOff x="152401" y="5357985"/>
            <a:chExt cx="2052204" cy="966615"/>
          </a:xfrm>
        </p:grpSpPr>
        <p:sp>
          <p:nvSpPr>
            <p:cNvPr id="10" name="Google Shape;209;p37 1 1 1">
              <a:extLst>
                <a:ext uri="{FF2B5EF4-FFF2-40B4-BE49-F238E27FC236}">
                  <a16:creationId xmlns:a16="http://schemas.microsoft.com/office/drawing/2014/main" id="{CC67F3ED-37AF-CBAB-7178-447588F28EC6}"/>
                </a:ext>
              </a:extLst>
            </p:cNvPr>
            <p:cNvSpPr/>
            <p:nvPr/>
          </p:nvSpPr>
          <p:spPr>
            <a:xfrm>
              <a:off x="152401" y="5357985"/>
              <a:ext cx="1995442" cy="966615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36BBC4-F032-777A-A55B-AF357E90BB3F}"/>
                </a:ext>
              </a:extLst>
            </p:cNvPr>
            <p:cNvSpPr txBox="1"/>
            <p:nvPr/>
          </p:nvSpPr>
          <p:spPr>
            <a:xfrm>
              <a:off x="158852" y="5379182"/>
              <a:ext cx="2045753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D69033AA-3072-4602-2267-2E58364FA8C7}"/>
              </a:ext>
            </a:extLst>
          </p:cNvPr>
          <p:cNvSpPr/>
          <p:nvPr/>
        </p:nvSpPr>
        <p:spPr>
          <a:xfrm>
            <a:off x="9156451" y="4800600"/>
            <a:ext cx="2863302" cy="816567"/>
          </a:xfrm>
          <a:prstGeom prst="wedgeRoundRectCallout">
            <a:avLst>
              <a:gd name="adj1" fmla="val -46061"/>
              <a:gd name="adj2" fmla="val 14206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>
              <a:lnSpc>
                <a:spcPct val="105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new tests derived from generated candidates</a:t>
            </a:r>
          </a:p>
        </p:txBody>
      </p:sp>
      <p:sp>
        <p:nvSpPr>
          <p:cNvPr id="20" name="Rounded Rectangular Callout 6">
            <a:extLst>
              <a:ext uri="{FF2B5EF4-FFF2-40B4-BE49-F238E27FC236}">
                <a16:creationId xmlns:a16="http://schemas.microsoft.com/office/drawing/2014/main" id="{9A120386-2748-C5BA-2EA3-C858F04E54AC}"/>
              </a:ext>
            </a:extLst>
          </p:cNvPr>
          <p:cNvSpPr/>
          <p:nvPr/>
        </p:nvSpPr>
        <p:spPr>
          <a:xfrm>
            <a:off x="8534400" y="4286183"/>
            <a:ext cx="2499349" cy="581815"/>
          </a:xfrm>
          <a:prstGeom prst="wedgeRoundRectCallout">
            <a:avLst>
              <a:gd name="adj1" fmla="val -44632"/>
              <a:gd name="adj2" fmla="val 8338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rtlCol="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evolving test suite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EFCD3E-B169-FFC4-97F4-DD4B906D9F85}"/>
              </a:ext>
            </a:extLst>
          </p:cNvPr>
          <p:cNvSpPr txBox="1"/>
          <p:nvPr/>
        </p:nvSpPr>
        <p:spPr>
          <a:xfrm>
            <a:off x="11875191" y="648866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4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2883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/>
      <p:bldP spid="13" grpId="0"/>
      <p:bldP spid="1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ts val="1400"/>
            </a:pPr>
            <a:r>
              <a:rPr lang="en-US" spc="-20" dirty="0"/>
              <a:t>Passive repair repairs against a fixed test suite.</a:t>
            </a:r>
            <a:endParaRPr lang="en-ZA" spc="-20" dirty="0"/>
          </a:p>
        </p:txBody>
      </p:sp>
      <p:pic>
        <p:nvPicPr>
          <p:cNvPr id="31" name="Picture 30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06" y="1181263"/>
            <a:ext cx="2832953" cy="3085939"/>
          </a:xfrm>
          <a:prstGeom prst="rect">
            <a:avLst/>
          </a:prstGeom>
        </p:spPr>
      </p:pic>
      <p:pic>
        <p:nvPicPr>
          <p:cNvPr id="6" name="Picture 2 1" descr="C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91" y="44196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72;p14 1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4252" y="50139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 rot="5400000">
            <a:off x="2959841" y="45213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15" name="TextBox 14"/>
          <p:cNvSpPr txBox="1"/>
          <p:nvPr/>
        </p:nvSpPr>
        <p:spPr>
          <a:xfrm>
            <a:off x="2755487" y="5650468"/>
            <a:ext cx="3217547" cy="369332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Error in line 1, column 19: Syntax error.</a:t>
            </a:r>
            <a:b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</a:br>
            <a:r>
              <a:rPr lang="en-US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rPr>
              <a:t>Found NUM(0), expected token classes are [].</a:t>
            </a:r>
            <a:endParaRPr lang="en-ZA" sz="1400" b="1" dirty="0"/>
          </a:p>
        </p:txBody>
      </p:sp>
      <p:sp>
        <p:nvSpPr>
          <p:cNvPr id="21" name="Right Arrow 20"/>
          <p:cNvSpPr>
            <a:spLocks/>
          </p:cNvSpPr>
          <p:nvPr/>
        </p:nvSpPr>
        <p:spPr>
          <a:xfrm>
            <a:off x="2526433" y="51330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2" name="Right Arrow 21"/>
          <p:cNvSpPr>
            <a:spLocks/>
          </p:cNvSpPr>
          <p:nvPr/>
        </p:nvSpPr>
        <p:spPr>
          <a:xfrm>
            <a:off x="3718424" y="51162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23" name="Bent Arrow 22"/>
          <p:cNvSpPr/>
          <p:nvPr/>
        </p:nvSpPr>
        <p:spPr>
          <a:xfrm flipH="1">
            <a:off x="5058632" y="3909061"/>
            <a:ext cx="762000" cy="991723"/>
          </a:xfrm>
          <a:prstGeom prst="bentArrow">
            <a:avLst>
              <a:gd name="adj1" fmla="val 20861"/>
              <a:gd name="adj2" fmla="val 19483"/>
              <a:gd name="adj3" fmla="val 25000"/>
              <a:gd name="adj4" fmla="val 43750"/>
            </a:avLst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pic>
        <p:nvPicPr>
          <p:cNvPr id="35" name="Picture 34" descr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tt{num~} \mid \epsilon&#10;&#10;\end{array}&#10;\]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06" y="1181261"/>
            <a:ext cx="2710439" cy="3085939"/>
          </a:xfrm>
          <a:prstGeom prst="rect">
            <a:avLst/>
          </a:prstGeom>
        </p:spPr>
      </p:pic>
      <p:pic>
        <p:nvPicPr>
          <p:cNvPr id="86" name="Picture 2 2" descr="C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791" y="4419600"/>
            <a:ext cx="1142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Google Shape;72;p14 2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76452" y="5013960"/>
            <a:ext cx="70658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Right Arrow 87"/>
          <p:cNvSpPr/>
          <p:nvPr/>
        </p:nvSpPr>
        <p:spPr>
          <a:xfrm rot="5400000">
            <a:off x="9132041" y="4521350"/>
            <a:ext cx="656561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6" name="Right Arrow 95"/>
          <p:cNvSpPr>
            <a:spLocks/>
          </p:cNvSpPr>
          <p:nvPr/>
        </p:nvSpPr>
        <p:spPr>
          <a:xfrm>
            <a:off x="8698633" y="5133098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7" name="Right Arrow 96"/>
          <p:cNvSpPr>
            <a:spLocks/>
          </p:cNvSpPr>
          <p:nvPr/>
        </p:nvSpPr>
        <p:spPr>
          <a:xfrm>
            <a:off x="9890624" y="5116285"/>
            <a:ext cx="27432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99" name="Right Arrow 98"/>
          <p:cNvSpPr>
            <a:spLocks/>
          </p:cNvSpPr>
          <p:nvPr/>
        </p:nvSpPr>
        <p:spPr>
          <a:xfrm>
            <a:off x="4830033" y="2213938"/>
            <a:ext cx="9144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4" name="Rectangle 3"/>
          <p:cNvSpPr/>
          <p:nvPr/>
        </p:nvSpPr>
        <p:spPr>
          <a:xfrm>
            <a:off x="10164624" y="4712617"/>
            <a:ext cx="7328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600" b="1" dirty="0">
                <a:solidFill>
                  <a:srgbClr val="00B050"/>
                </a:solidFill>
                <a:latin typeface="Source Sans Pro"/>
              </a:rPr>
              <a:t>✓</a:t>
            </a:r>
            <a:endParaRPr lang="en-ZA" sz="6600" b="1" dirty="0">
              <a:solidFill>
                <a:srgbClr val="00B050"/>
              </a:solidFill>
            </a:endParaRPr>
          </a:p>
        </p:txBody>
      </p:sp>
      <p:sp>
        <p:nvSpPr>
          <p:cNvPr id="42" name="Right Arrow 41"/>
          <p:cNvSpPr>
            <a:spLocks/>
          </p:cNvSpPr>
          <p:nvPr/>
        </p:nvSpPr>
        <p:spPr>
          <a:xfrm>
            <a:off x="6658833" y="2213938"/>
            <a:ext cx="914400" cy="300663"/>
          </a:xfrm>
          <a:prstGeom prst="rightArrow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/>
          </a:p>
        </p:txBody>
      </p:sp>
      <p:sp>
        <p:nvSpPr>
          <p:cNvPr id="12" name="TextBox 11"/>
          <p:cNvSpPr txBox="1"/>
          <p:nvPr/>
        </p:nvSpPr>
        <p:spPr>
          <a:xfrm>
            <a:off x="5820635" y="1905002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. . .</a:t>
            </a:r>
            <a:endParaRPr lang="en-ZA" sz="36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4056223" y="5029198"/>
            <a:ext cx="1891125" cy="480758"/>
            <a:chOff x="3874391" y="5410201"/>
            <a:chExt cx="1891125" cy="480759"/>
          </a:xfrm>
        </p:grpSpPr>
        <p:sp>
          <p:nvSpPr>
            <p:cNvPr id="71" name="Google Shape;209;p37 2 1"/>
            <p:cNvSpPr/>
            <p:nvPr/>
          </p:nvSpPr>
          <p:spPr>
            <a:xfrm>
              <a:off x="3874391" y="5410201"/>
              <a:ext cx="1891124" cy="480759"/>
            </a:xfrm>
            <a:prstGeom prst="flowChartDocument">
              <a:avLst/>
            </a:prstGeom>
            <a:solidFill>
              <a:srgbClr val="D8FDF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81026" y="5420744"/>
              <a:ext cx="1884490" cy="369333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A3638D8-2A2E-9DAF-E0DD-2670E4A4CDA4}"/>
              </a:ext>
            </a:extLst>
          </p:cNvPr>
          <p:cNvSpPr txBox="1"/>
          <p:nvPr/>
        </p:nvSpPr>
        <p:spPr>
          <a:xfrm>
            <a:off x="11875191" y="648866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5</a:t>
            </a:r>
            <a:endParaRPr lang="en-ZA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88B60D-6244-2609-E7AE-4253D35766CC}"/>
              </a:ext>
            </a:extLst>
          </p:cNvPr>
          <p:cNvGrpSpPr/>
          <p:nvPr/>
        </p:nvGrpSpPr>
        <p:grpSpPr>
          <a:xfrm>
            <a:off x="6582634" y="4900782"/>
            <a:ext cx="2052204" cy="966614"/>
            <a:chOff x="6582634" y="4900782"/>
            <a:chExt cx="2052204" cy="966614"/>
          </a:xfrm>
        </p:grpSpPr>
        <p:sp>
          <p:nvSpPr>
            <p:cNvPr id="102" name="Google Shape;209;p37 1 1 2"/>
            <p:cNvSpPr/>
            <p:nvPr/>
          </p:nvSpPr>
          <p:spPr>
            <a:xfrm>
              <a:off x="6582634" y="4900782"/>
              <a:ext cx="1995443" cy="966614"/>
            </a:xfrm>
            <a:prstGeom prst="flowChartDocument">
              <a:avLst/>
            </a:prstGeom>
            <a:solidFill>
              <a:srgbClr val="D8FDFE"/>
            </a:solidFill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BC0F48-B185-7BC7-A016-FC98D1651179}"/>
                </a:ext>
              </a:extLst>
            </p:cNvPr>
            <p:cNvSpPr txBox="1"/>
            <p:nvPr/>
          </p:nvSpPr>
          <p:spPr>
            <a:xfrm>
              <a:off x="6589085" y="4921979"/>
              <a:ext cx="20457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C891DA-4ABB-5BDD-F3B6-C3E789A62421}"/>
              </a:ext>
            </a:extLst>
          </p:cNvPr>
          <p:cNvGrpSpPr/>
          <p:nvPr/>
        </p:nvGrpSpPr>
        <p:grpSpPr>
          <a:xfrm>
            <a:off x="396191" y="4900782"/>
            <a:ext cx="2052204" cy="966614"/>
            <a:chOff x="396191" y="4900782"/>
            <a:chExt cx="2052204" cy="966614"/>
          </a:xfrm>
        </p:grpSpPr>
        <p:sp>
          <p:nvSpPr>
            <p:cNvPr id="8" name="Google Shape;209;p37 1 1 1"/>
            <p:cNvSpPr/>
            <p:nvPr/>
          </p:nvSpPr>
          <p:spPr>
            <a:xfrm>
              <a:off x="396191" y="4900782"/>
              <a:ext cx="1995443" cy="966614"/>
            </a:xfrm>
            <a:prstGeom prst="flowChartDocument">
              <a:avLst/>
            </a:prstGeom>
            <a:solidFill>
              <a:srgbClr val="D8FDFE"/>
            </a:solidFill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endParaRPr lang="en-ZA" sz="1051" dirty="0"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F1FD38-9F17-45A0-D651-778CC696C235}"/>
                </a:ext>
              </a:extLst>
            </p:cNvPr>
            <p:cNvSpPr txBox="1"/>
            <p:nvPr/>
          </p:nvSpPr>
          <p:spPr>
            <a:xfrm>
              <a:off x="402642" y="4921979"/>
              <a:ext cx="20457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ZA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relax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 ::= 0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program a begin a(0,0) end</a:t>
              </a:r>
            </a:p>
            <a:p>
              <a:pPr lvl="0"/>
              <a:r>
                <a:rPr lang="en-US" sz="900" b="1" dirty="0">
                  <a:solidFill>
                    <a:prstClr val="black"/>
                  </a:solidFill>
                  <a:latin typeface="Lucida Console" panose="020B0609040504020204" pitchFamily="49" charset="0"/>
                  <a:ea typeface="EB Garamond Medium"/>
                  <a:cs typeface="EB Garamond Medium"/>
                  <a:sym typeface="EB Garamond Medium"/>
                </a:rPr>
                <a:t>...</a:t>
              </a:r>
              <a:endParaRPr lang="en-ZA" sz="900" b="1" dirty="0">
                <a:solidFill>
                  <a:prstClr val="black"/>
                </a:solidFill>
                <a:latin typeface="Lucida Console" panose="020B0609040504020204" pitchFamily="49" charset="0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2E7C4-51C4-6197-91C7-686368113345}"/>
              </a:ext>
            </a:extLst>
          </p:cNvPr>
          <p:cNvSpPr/>
          <p:nvPr/>
        </p:nvSpPr>
        <p:spPr>
          <a:xfrm>
            <a:off x="5638800" y="4724400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>
                <a:solidFill>
                  <a:srgbClr val="DF000F"/>
                </a:solidFill>
                <a:latin typeface="Source Sans Pro"/>
              </a:rPr>
              <a:t>✗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1754518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670.416"/>
  <p:tag name="LATEXADDIN" val="\documentclass{article}&#10;\usepackage{amsmath}&#10;\usepackage{bold-extra}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/>
  <p:tag name="IGUANATEXSIZE" val="20"/>
  <p:tag name="IGUANATEXCURSOR" val="68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554.931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tt{num~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66.554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textcolor{blue}{\mathtt{num}}} \mid \epsilon&#10;&#10;\end{array}&#10;\]&#10;&#10;\end{document}"/>
  <p:tag name="IGUANATEXSIZE" val="40"/>
  <p:tag name="IGUANATEXCURSOR" val="41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38.02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/>
  <p:tag name="IGUANATEXSIZE" val="40"/>
  <p:tag name="IGUANATEXCURSOR" val="346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670.416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554.931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tt{num~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38.02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/>
  <p:tag name="IGUANATEXSIZE" val="40"/>
  <p:tag name="IGUANATEXCURSOR" val="346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670.416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554.931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tt{num~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38.02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/>
  <p:tag name="IGUANATEXSIZE" val="40"/>
  <p:tag name="IGUANATEXCURSOR" val="346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670.416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554.931"/>
  <p:tag name="LATEXADDIN" val="\documentclass{article}&#10;\usepackage{amsmath}&#10;\usepackage{bold-extra}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it{name} \mid \epsilon&#10;&#10;\end{array}&#10;\]&#10;&#10;\end{document}"/>
  <p:tag name="IGUANATEXSIZE" val="20"/>
  <p:tag name="IGUANATEXCURSOR" val="68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554.931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tt{num~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670.416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554.931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tt{num~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375.328"/>
  <p:tag name="LATEXADDIN" val="\documentclass{article}&#10;\usepackage{amsmath}&#10;\usepackage{amssymb}&#10;&#10;\pagestyle{empty}&#10;\begin{document}&#10;&#10;&#10;${\text{\rm right}}_{G'}(\mathfrak{s}(p, Y)) \cap T^{-}_{p}   \neq \emptyset$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386.202"/>
  <p:tag name="LATEXADDIN" val="\documentclass{article}&#10;\usepackage{amsmath}&#10;\usepackage{amssymb}&#10;&#10;\pagestyle{empty}&#10;\begin{document}&#10;&#10;\newcommand{\TSL}{\mathit{TS}_\mathcal{L}}&#10;&#10;${\text{\rm left}}_{G'}(\mathfrak{s}(p,Y))\times{\text{\rm right}}_{G'}(\frak{s}(p,Y))&#10;    \subseteq\Gamma_2(\TSL)$&#10;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28.534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token{num}}\mathit{namelist} \token{)}}&#10;&#10;\end{array}&#10;\]&#10;&#10;\end{document}"/>
  <p:tag name="IGUANATEXSIZE" val="40"/>
  <p:tag name="IGUANATEXCURSOR" val="437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66.554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textcolor{blue}{\mathtt{num}}} \mid \epsilon&#10;&#10;\end{array}&#10;\]&#10;&#10;\end{document}"/>
  <p:tag name="IGUANATEXSIZE" val="40"/>
  <p:tag name="IGUANATEXCURSOR" val="41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38.02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/>
  <p:tag name="IGUANATEXSIZE" val="40"/>
  <p:tag name="IGUANATEXCURSOR" val="346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668.541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mathit{name}} \mid \epsilon&#10;&#10;\end{array}&#10;\]&#10;&#10;\end{document}"/>
  <p:tag name="IGUANATEXSIZE" val="40"/>
  <p:tag name="IGUANATEXCURSOR" val="410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780.278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\begin{array}{l@{}r@{\:\:}l}&#10;     \mathit{name} \rightarrow&#10;       {\mathtt{id} \token{(}\!\bullet \mathit{name}\:\mathit{namelist} \token{)}}&#10;     &amp; \leadsto_{\mathfrak{s}(\mathtt{num})} &amp;&#10;     \mathit{name} \rightarrow&#10;       {\mathtt{id} \token{(}\!\bullet \mathtt{num}\:\mathit{namelist} \token{)}}&#10;&#10;\end{array}&#10;\]&#10;&#10;\end{document}"/>
  <p:tag name="IGUANATEXSIZE" val="24"/>
  <p:tag name="IGUANATEXCURSOR" val="532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28.534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token{num}}\mathit{namelist} \token{)}}&#10;&#10;\end{array}&#10;\]&#10;&#10;\end{document}"/>
  <p:tag name="IGUANATEXSIZE" val="40"/>
  <p:tag name="IGUANATEXCURSOR" val="437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742.4072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newcommand{\leftset}{\text{\rm left}}&#10;&#10;\begin{document}&#10;&#10;&#10;\[&#10; \leftset_G(p) \subseteq T^+_p&#10;\]&#10;&#10;\end{document}"/>
  <p:tag name="IGUANATEXSIZE" val="24"/>
  <p:tag name="IGUANATEXCURSOR" val="332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949.3813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newcommand{\leftset}{\text{\rm left}}&#10;&#10;\begin{document}&#10;&#10;&#10;\[&#10;  \leftset_G(p) \cap T^+_p \neq \emptyset&#10;\]&#10;&#10;\end{document}"/>
  <p:tag name="IGUANATEXSIZE" val="24"/>
  <p:tag name="IGUANATEXCURSOR" val="342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375.328"/>
  <p:tag name="LATEXADDIN" val="\documentclass{article}&#10;\usepackage{amsmath}&#10;\usepackage{amssymb}&#10;&#10;\pagestyle{empty}&#10;\begin{document}&#10;&#10;&#10;\[{\text{\rm right}}_{G'}(\mathfrak{s}(p, Y)) \cap T^{-}_{p}  \neq \emptyset\]&#10;&#10;\end{document}"/>
  <p:tag name="IGUANATEXSIZE" val="24"/>
  <p:tag name="IGUANATEXCURSOR" val="1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42.9696"/>
  <p:tag name="LATEXADDIN" val="\documentclass{article}&#10;\usepackage{amsmath}&#10;\usepackage{amssymb}&#10;&#10;\pagestyle{empty}&#10;\begin{document}&#10;&#10;$\mathfrak{s}(Y)$&#10;&#10;\end{document}"/>
  <p:tag name="IGUANATEXSIZE" val="24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57.48"/>
  <p:tag name="LATEXADDIN" val="\documentclass{article}&#10;\usepackage{amsmath}&#10;\usepackage{amssymb}&#10;&#10;\pagestyle{empty}&#10;\begin{document}&#10;&#10;$\mathfrak{s}(\mathit{expr}), \mathfrak{s}(\mathit{simple}),  \mathfrak{s}(\mathit{term}),  \mathfrak{s}(\mathit{factor}),\ldots$&#10;&#10;\end{document}"/>
  <p:tag name="IGUANATEXSIZE" val="24"/>
  <p:tag name="IGUANATEXCURSOR" val="2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58.2302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T^+_p\]&#10;&#10;\end{document}"/>
  <p:tag name="IGUANATEXSIZE" val="24"/>
  <p:tag name="IGUANATEXCURSOR" val="280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56.7304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T^-_p\]&#10;&#10;\end{document}"/>
  <p:tag name="IGUANATEXSIZE" val="24"/>
  <p:tag name="IGUANATEXCURSOR" val="283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3.3971"/>
  <p:tag name="ORIGINALWIDTH" val="3085.114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newcommand{\leftset}{\text{\rm left}}&#10;\newcommand{\rightset}{\text{\rm right}}&#10;\newcommand{\first}{\text{\rm first}}&#10;\newcommand{\last}{\text{\rm last}}&#10;\newcommand{\precede}{\text{\rm precede}}&#10;\newcommand{\follow}{\text{\rm follow}}&#10;&#10;\newcommand{\lritem}[3]{#1\rightarrow#2\bullet#3}&#10;\newcommand{\lritemA}{\lritem{A}{\alpha}{\beta}}&#10;&#10;&#10;\begin{document}&#10;&#10;\[\begin{array}{l@{\,\,=\,\,}l}&#10;\leftset(\lritemA) &amp;&#10;  \begin{cases}&#10;     \last(\alpha)\cup\precede(A) &amp; \text{if $\alpha$ nullable} \\&#10;     \last(\alpha)                &amp; \text{otherwise}&#10;  \end{cases}&#10;\\[3.5ex]&#10;\rightset(\lritemA) &amp;&#10;  \begin{cases}&#10;     \first(\beta)\cup\follow(A)\,\,\, &amp; \text{if $\beta$ nullable} \\&#10;     \first(\beta)               &amp; \text{otherwise}&#10;  \end{cases}&#10;  \end{array}&#10;\]&#10;&#10;\end{document}"/>
  <p:tag name="IGUANATEXSIZE" val="24"/>
  <p:tag name="IGUANATEXCURSOR" val="338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780.278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\begin{array}{l@{}r@{\:\:}l}&#10;     \mathit{name} \rightarrow&#10;       {\mathtt{id} \token{(}\!\bullet \mathit{name}\:\mathit{namelist} \token{)}}&#10;     &amp; \leadsto_{\mathfrak{s}(\mathtt{num})} &amp;&#10;     \mathit{name} \rightarrow&#10;       {\mathtt{id} \token{(}\!\bullet \mathtt{num}\:\mathit{namelist} \token{)}}&#10;&#10;\end{array}&#10;\]&#10;&#10;\end{document}"/>
  <p:tag name="IGUANATEXSIZE" val="24"/>
  <p:tag name="IGUANATEXCURSOR" val="532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2643.419"/>
  <p:tag name="LATEXADDIN" val="\documentclass{article}&#10;\usepackage{amsmath}&#10;\usepackage{amssymb}&#10;\usepackage{bold-extra}&#10;&#10;\pagestyle{empty}&#10;&#10;\newcommand{\token}[1]{{\text{\bf\,\texttt{#1}\,}}}&#10;\newcommand{\ltoken}[1]{{\text{\bf\texttt{#1}\,}}}&#10;\newcommand{\ttoken}[1]{{\text{\bf\texttt{#1}}}}&#10;&#10;\begin{document}&#10;&#10;&#10;&#10;&#10;&#10;\newcommand{\TSL}{\mathit{TS}_\mathcal{L}}&#10;&#10;\small&#10;\[\begin{array}{l@{}l}&#10;\Gamma_2(\TSL)=\{&#10;   &amp;(\ttoken{program},\mathtt{id}),\\&#10;   &amp;(\mathtt{id},\ttoken{begin}),(\mathtt{id},\ttoken{def}),(\mathtt{id},\ltoken{(}),\\&#10;   &amp; (\ltoken{(},\ttoken{bool}),(\ltoken{(},\ttoken{int}),(\ltoken{(},\mathtt{id}),(\ltoken{(},\mathtt{num}),\\&#10;   &amp; (\mathtt{num},\ltoken{)}),(\mathtt{num},\ltoken{,}),(\mathtt{num},\ltoken{*}),(\mathtt{num},\ltoken{+}),\ldots\}&#10;&#10;&#10;\end{array}&#10;\]&#10;&#10;&#10;\end{document}"/>
  <p:tag name="IGUANATEXSIZE" val="24"/>
  <p:tag name="IGUANATEXCURSOR" val="89"/>
  <p:tag name="TRANSPARENCY" val="True"/>
  <p:tag name="FILENAME" val=""/>
  <p:tag name="LATEXENGINEID" val="0"/>
  <p:tag name="TEMPFOLDER" val="c:\temp\"/>
  <p:tag name="LATEXFORMHEIGHT" val="378.5"/>
  <p:tag name="LATEXFORMWIDTH" val="591.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38.02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/>
  <p:tag name="IGUANATEXSIZE" val="40"/>
  <p:tag name="IGUANATEXCURSOR" val="346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86.202"/>
  <p:tag name="LATEXADDIN" val="\documentclass{article}&#10;\usepackage{amsmath}&#10;\usepackage{amssymb}&#10;&#10;\pagestyle{empty}&#10;\begin{document}&#10;&#10;\newcommand{\TSL}{\mathit{TS}_\mathcal{L}}&#10;&#10;\[\begin{array}{l}&#10;{\text{\rm left}}_{G'}(\mathfrak{s}(p,Y))\times{\text{\rm right}}_{G'}(\frak{s}(p,Y))&#10;    \subseteq\Gamma_2(\TSL)\end{array}&#10;\]&#10;&#10;\end{document}"/>
  <p:tag name="IGUANATEXSIZE" val="24"/>
  <p:tag name="IGUANATEXCURSOR" val="2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2455.193"/>
  <p:tag name="LATEXADDIN" val="\documentclass{article}&#10;\usepackage{amsmath}&#10;\usepackage{amssymb}&#10;&#10;\pagestyle{empty}&#10;\begin{document}&#10;&#10;\newcommand{\TSL}{\mathit{TS}_\mathcal{L}}&#10;&#10;\[\begin{array}{l}&#10;{\text{\rm left}}_{G'}(\mathfrak{s}(p,Y)')\times{\text{\rm right}}_{G'}(\frak{s}(p,Y)')&#10;    \subseteq\Gamma_2(\TSL)&#10;\end{array}&#10;\]&#10;&#10;\end{document}"/>
  <p:tag name="IGUANATEXSIZE" val="24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00.9374"/>
  <p:tag name="LATEXADDIN" val="\documentclass{article}&#10;\usepackage{amsmath}&#10;\usepackage{amssymb}&#10;\usepackage{bold-extra}&#10;&#10;\pagestyle{empty}&#10;&#10;\newcommand{\token}[1]{{\text{\bf\,\texttt{#1}\,}}}&#10;\newcommand{\ltoken}[1]{{\text{\bf\texttt{#1}\,}}}&#10;\newcommand{\ttoken}[1]{{\text{\bf\texttt{#1}}}}&#10;&#10;\begin{document}&#10;&#10;&#10;&#10;&#10;&#10;\newcommand{\TSL}{\mathit{TS}_\mathcal{L}}&#10;&#10;\small&#10;\[\begin{array}{l@{}l}&#10;\{(\ltoken{(},\mathtt{num})\}&#10;\end{array}&#10;\]&#10;&#10;&#10;\end{document}"/>
  <p:tag name="IGUANATEXSIZE" val="24"/>
  <p:tag name="IGUANATEXCURSOR" val="361"/>
  <p:tag name="TRANSPARENCY" val="True"/>
  <p:tag name="FILENAME" val=""/>
  <p:tag name="LATEXENGINEID" val="0"/>
  <p:tag name="TEMPFOLDER" val="c:\temp\"/>
  <p:tag name="LATEXFORMHEIGHT" val="378.5"/>
  <p:tag name="LATEXFORMWIDTH" val="591.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52.3809"/>
  <p:tag name="LATEXADDIN" val="\documentclass{article}&#10;\usepackage{amsmath}&#10;\usepackage{amssymb}&#10;\usepackage{bold-extra}&#10;&#10;\pagestyle{empty}&#10;&#10;\newcommand{\token}[1]{{\text{\bf\,\texttt{#1}\,}}}&#10;\newcommand{\ltoken}[1]{{\text{\bf\texttt{#1}\,}}}&#10;\newcommand{\ttoken}[1]{{\text{\bf\texttt{#1}}}}&#10;&#10;\begin{document}&#10;&#10;&#10;&#10;&#10;&#10;\newcommand{\TSL}{\mathit{TS}_\mathcal{L}}&#10;&#10;\small&#10;\[\begin{array}{l@{}l}&#10;\{(\mathtt{num},\ltoken{)}),(\mathtt{num},\ltoken{,})\}&#10;\end{array}&#10;\]&#10;&#10;&#10;\end{document}"/>
  <p:tag name="IGUANATEXSIZE" val="24"/>
  <p:tag name="IGUANATEXCURSOR" val="412"/>
  <p:tag name="TRANSPARENCY" val="True"/>
  <p:tag name="FILENAME" val=""/>
  <p:tag name="LATEXENGINEID" val="0"/>
  <p:tag name="TEMPFOLDER" val="c:\temp\"/>
  <p:tag name="LATEXFORMHEIGHT" val="378.5"/>
  <p:tag name="LATEXFORMWIDTH" val="591.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1578.553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\begin{array}{l@{}r@{\:\:}l}&#10;     \mathit{name} \rightarrow&#10;       {\mathtt{id} \token{(}\mathtt{num} \bullet \mathit{namelist} \token{)}}&#10;&#10;\end{array}&#10;\]&#10;&#10;\end{document}"/>
  <p:tag name="IGUANATEXSIZE" val="24"/>
  <p:tag name="IGUANATEXCURSOR" val="418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9|5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611.548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&#10;\[\begin{array}{l@{}r@{\:\:}l}&#10;\mathit{name} \rightarrow&#10;       {\mathtt{id} \token{(}\!\bullet \mathit{name}\:\mathit{namelist} \token{)}}&#10;     &amp; \leadsto_{\mathfrak{d}(\mathit{name\:namelist})} &amp;&#10;     \mathit{name} \rightarrow&#10;       {\mathtt{id} \token{(}\!\bullet\token{)}}&#10;&#10;\end{array}&#10;\]&#10;&#10;\end{document}"/>
  <p:tag name="IGUANATEXSIZE" val="24"/>
  <p:tag name="IGUANATEXCURSOR" val="545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9817"/>
  <p:tag name="ORIGINALWIDTH" val="1470.566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newcommand{\leftset}{\text{\rm left}}&#10;&#10;\begin{document}&#10;&#10;&#10;$\leftset_G(p) \subseteq T^+_p:\:\{\ltoken{(}\}\subseteq\{\ltoken{(}\}$&#10;&#10;\end{document}"/>
  <p:tag name="IGUANATEXSIZE" val="24"/>
  <p:tag name="IGUANATEXCURSOR" val="374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956.13"/>
  <p:tag name="LATEXADDIN" val="\documentclass{article}&#10;\usepackage{amsmath}&#10;\usepackage{amssymb}&#10;&#10;\pagestyle{empty}&#10;&#10;&#10;\newcommand{\token}[1]{{\text{\bf\,\texttt{#1}\,}}}&#10;\newcommand{\ltoken}[1]{{\text{\bf\texttt{#1}\,}}}&#10;\newcommand{\ttoken}[1]{{\text{\bf\texttt{#1}}}}&#10;&#10;\begin{document}&#10;&#10;&#10;$\text{\rm right}_{G'}(\mathfrak{d}(p, \mathit{name}\:\mathit{namelist})) \cap T^{-}_{p}  \neq \emptyset&#10;:\:\{\ttoken{)}\}\cap\{\ttoken{)}\}\neq\emptyset$&#10;&#10;&#10;\end{document}"/>
  <p:tag name="IGUANATEXSIZE" val="24"/>
  <p:tag name="IGUANATEXCURSOR" val="3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793.026"/>
  <p:tag name="LATEXADDIN" val="\documentclass{article}&#10;\usepackage{amsmath}&#10;\usepackage{amssymb}&#10;&#10;\pagestyle{empty}&#10;\begin{document}&#10;&#10;\newcommand{\TSL}{\mathit{TS}_\mathcal{L}}&#10;&#10;$&#10;{\text{\rm left}}_{G'}(\mathfrak{d}(p, \mathit{name}\:\mathit{namelist}))\times{\text{\rm right}}_{G'}(\mathfrak{d}(p, \mathit{name}\:\mathit{namelist}))&#10;    \subseteq\Gamma_2(\TSL)&#10;$&#10;&#10;&#10;&#10;\end{document}"/>
  <p:tag name="IGUANATEXSIZE" val="24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670.416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56.618"/>
  <p:tag name="LATEXADDIN" val="\documentclass{article}&#10;\usepackage{amsmath}&#10;\usepackage{amssymb}&#10;&#10;\pagestyle{empty}&#10;&#10;\newcommand{\token}[1]{{\text{\bf\,\texttt{#1}\,}}}&#10;\newcommand{\ltoken}[1]{{\text{\bf\texttt{#1}\,}}}&#10;\newcommand{\ttoken}[1]{{\text{\bf\texttt{#1}}}}&#10;&#10;&#10;\begin{document}&#10;&#10;\newcommand{\TSL}{\mathit{TS}_\mathcal{L}}&#10;&#10;$&#10;\{(\ltoken({},\ttoken{)})\}&#10;    \subseteq\Gamma_2(\TSL)&#10;$&#10;&#10;&#10;&#10;\end{document}"/>
  <p:tag name="IGUANATEXSIZE" val="24"/>
  <p:tag name="IGUANATEXCURSOR" val="3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04,4244"/>
  <p:tag name="OUTPUTTYPE" val="PNG"/>
  <p:tag name="IGUANATEXVERSION" val="159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\textcolor{blue}{({\cal L}\subseteq L(G))}&#10;\]&#10;&#10;\end{document}"/>
  <p:tag name="IGUANATEXSIZE" val="36"/>
  <p:tag name="IGUANATEXCURSOR" val="276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6,6442"/>
  <p:tag name="ORIGINALWIDTH" val="3664,042"/>
  <p:tag name="OUTPUTTYPE" val="PNG"/>
  <p:tag name="IGUANATEXVERSION" val="159"/>
  <p:tag name="LATEXADDIN" val="\documentclass{article}&#10;\usepackage{amsmath}&#10;% \usepackage{bold-extra}&#10;\pagestyle{empty}&#10;&#10;\newcommand{\token}[1]{{\text{\bf\,\texttt{#1}\,}}}&#10;\newcommand{\ltoken}[1]{{\text{\bf\texttt{#1}\,}}}&#10;\newcommand{\ttoken}[1]{{\text{\bf\texttt{#1}}}}&#10;&#10;\begin{document}&#10;&#10;&#10;\large&#10;\[\begin{array}{l@{\:}r@{\:\,}l}&#10;    \mathit{stmt} &amp; \rightarrow &#10;        &amp;\mathit{assign} \mid \mathit{input} \mid \mathit{cond} \mid \ldots&#10;\\&#10;    \mathit{assign} &amp; \rightarrow &#10;      &amp; \mathit{name} \mid \mathit{name} \token{::=} \mathit{expr} \mid &#10; \mathit{name} \token{::=} \token{array} \mathit{simple}&#10;\\&#10;    \mathit{input} &amp; \rightarrow &#10;      &amp; \ltoken{read} \mathit{name} &#10;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\mathit{arglist} \token{)}&#10;\end{array}&#10;\]&#10;&#10;\end{document}"/>
  <p:tag name="IGUANATEXSIZE" val="20"/>
  <p:tag name="IGUANATEXCURSOR" val="652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04,4244"/>
  <p:tag name="OUTPUTTYPE" val="PNG"/>
  <p:tag name="IGUANATEXVERSION" val="159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\textcolor{blue}{({\cal L}\subseteq L(G))}&#10;\]&#10;&#10;\end{document}"/>
  <p:tag name="IGUANATEXSIZE" val="36"/>
  <p:tag name="IGUANATEXCURSOR" val="276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6,6442"/>
  <p:tag name="ORIGINALWIDTH" val="3664,042"/>
  <p:tag name="OUTPUTTYPE" val="PNG"/>
  <p:tag name="IGUANATEXVERSION" val="159"/>
  <p:tag name="LATEXADDIN" val="\documentclass{article}&#10;\usepackage{amsmath}&#10;% \usepackage{bold-extra}&#10;\pagestyle{empty}&#10;&#10;\newcommand{\token}[1]{{\text{\bf\,\texttt{#1}\,}}}&#10;\newcommand{\ltoken}[1]{{\text{\bf\texttt{#1}\,}}}&#10;\newcommand{\ttoken}[1]{{\text{\bf\texttt{#1}}}}&#10;&#10;\begin{document}&#10;&#10;&#10;\large&#10;\[\begin{array}{l@{\:}r@{\:\,}l}&#10;    \mathit{stmt} &amp; \rightarrow &#10;        &amp;\mathit{assign} \mid \mathit{input} \mid \mathit{cond} \mid \ldots&#10;\\&#10;    \mathit{assign} &amp; \rightarrow &#10;      &amp; \mathit{name} \mid \mathit{name} \token{::=} \mathit{expr} \mid &#10; \mathit{name} \token{::=} \token{array} \mathit{simple}&#10;\\&#10;    \mathit{input} &amp; \rightarrow &#10;      &amp; \ltoken{read} \mathit{name} &#10;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\mathit{arglist} \token{)}&#10;\end{array}&#10;\]&#10;&#10;\end{document}"/>
  <p:tag name="IGUANATEXSIZE" val="20"/>
  <p:tag name="IGUANATEXCURSOR" val="652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04,4244"/>
  <p:tag name="OUTPUTTYPE" val="PNG"/>
  <p:tag name="IGUANATEXVERSION" val="159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\textcolor{blue}{({\cal L}\subseteq L(G))}&#10;\]&#10;&#10;\end{document}"/>
  <p:tag name="IGUANATEXSIZE" val="36"/>
  <p:tag name="IGUANATEXCURSOR" val="276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6,6442"/>
  <p:tag name="ORIGINALWIDTH" val="3664,042"/>
  <p:tag name="OUTPUTTYPE" val="PNG"/>
  <p:tag name="IGUANATEXVERSION" val="159"/>
  <p:tag name="LATEXADDIN" val="\documentclass{article}&#10;\usepackage{amsmath}&#10;% \usepackage{bold-extra}&#10;\pagestyle{empty}&#10;&#10;\newcommand{\token}[1]{{\text{\bf\,\texttt{#1}\,}}}&#10;\newcommand{\ltoken}[1]{{\text{\bf\texttt{#1}\,}}}&#10;\newcommand{\ttoken}[1]{{\text{\bf\texttt{#1}}}}&#10;&#10;\begin{document}&#10;&#10;&#10;\large&#10;\[\begin{array}{l@{\:}r@{\:\,}l}&#10;    \mathit{stmt} &amp; \rightarrow &#10;        &amp;\mathit{assign} \mid \mathit{input} \mid \mathit{cond} \mid \ldots&#10;\\&#10;    \mathit{assign} &amp; \rightarrow &#10;      &amp; \mathit{name} \mid \mathit{name} \token{::=} \mathit{expr} \mid &#10; \mathit{name} \token{::=} \token{array} \mathit{simple}&#10;\\&#10;    \mathit{input} &amp; \rightarrow &#10;      &amp; \ltoken{read} \mathit{name} &#10;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\mathit{arglist} \token{)}&#10;\end{array}&#10;\]&#10;&#10;\end{document}"/>
  <p:tag name="IGUANATEXSIZE" val="20"/>
  <p:tag name="IGUANATEXCURSOR" val="652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2,373"/>
  <p:tag name="ORIGINALWIDTH" val="4302,962"/>
  <p:tag name="OUTPUTTYPE" val="PNG"/>
  <p:tag name="IGUANATEXVERSION" val="159"/>
  <p:tag name="LATEXADDIN" val="\documentclass{article}&#10;\usepackage{amsmath}&#10;% \usepackage{bold-extra}&#10;\pagestyle{empty}&#10;&#10;\newcommand{\token}[1]{{\text{\bf\,\texttt{#1}\,}}}&#10;\newcommand{\ltoken}[1]{{\text{\bf\texttt{#1}\,}}}&#10;\newcommand{\ttoken}[1]{{\text{\bf\texttt{#1}}}}&#10;&#10;\begin{document}&#10;&#10;&#10;\large&#10;\[\begin{array}{l@{\:}r@{\:\,}l}&#10;    \mathit{stmt} &amp; \rightarrow &#10;        &amp; \mathtt{id} \token{(} \mathit{arglist} \token{)}&#10;\\ &amp; \mid &amp; \mathtt{id} \token{::=} \mathit{expr} &#10;     \mid   \mathtt{id} \token{[} \mathit{simple} \token{]} \token{::=} \mathit{expr}&#10;     \mid   \mathtt{id} \token{::=} \token{array} \mathit{simple}&#10;\\ &amp; \mid &amp; \mathit{input} \mid \mathit{cond} \mid \ldots&#10;\\&#10;    \mathit{input} &amp; \rightarrow &#10;      &amp; \ltoken{read} \mathtt{id}&#10;    \mid \token{read} \mathtt{id} \token{[} \mathit{simple} \token{]}&#10;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\mathit{arglist} \token{)}&#10;\end{array}&#10;\]&#10;&#10;\end{document}"/>
  <p:tag name="IGUANATEXSIZE" val="20"/>
  <p:tag name="IGUANATEXCURSOR" val="629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95,65"/>
  <p:tag name="OUTPUTTYPE" val="PNG"/>
  <p:tag name="IGUANATEXVERSION" val="159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p=A\to\alpha B \omega\,\bullet, \mathit{ep}(p)&gt;0, \mathit{ef}(p)&gt;0, \mathrm{fail}(p)\subseteq \mathit{TS}^-&#10;\]&#10;&#10;\end{document}"/>
  <p:tag name="IGUANATEXSIZE" val="24"/>
  <p:tag name="IGUANATEXCURSOR" val="303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891,6385"/>
  <p:tag name="OUTPUTTYPE" val="PNG"/>
  <p:tag name="IGUANATEXVERSION" val="159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p_i=A\to\alpha_i B \omega_i&#10;\]&#10;&#10;\end{document}"/>
  <p:tag name="IGUANATEXSIZE" val="24"/>
  <p:tag name="IGUANATEXCURSOR" val="307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554.931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tt{num~}\mathit{namelist} \token{)}&#10;\\&#10;      \mathit{namelist} &amp; \rightarrow &amp;&#10;            \mathit{namelist} \token{,} \mathit{name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757,4053"/>
  <p:tag name="OUTPUTTYPE" val="PNG"/>
  <p:tag name="IGUANATEXVERSION" val="159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\{A\to\alpha_i \beta_j \omega_i\} &#10;\]&#10;&#10;\end{document}"/>
  <p:tag name="IGUANATEXSIZE" val="24"/>
  <p:tag name="IGUANATEXCURSOR" val="314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59,1675"/>
  <p:tag name="OUTPUTTYPE" val="PNG"/>
  <p:tag name="IGUANATEXVERSION" val="159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B\to\beta_j \in P\]&#10;&#10;\end{document}"/>
  <p:tag name="IGUANATEXSIZE" val="24"/>
  <p:tag name="IGUANATEXCURSOR" val="297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815,523"/>
  <p:tag name="OUTPUTTYPE" val="PNG"/>
  <p:tag name="IGUANATEXVERSION" val="159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p=A\to\alpha\,\bullet, \mathit{ep}(p)=0, \mathit{ef}(p)&gt;0&#10;\]&#10;&#10;\end{document}"/>
  <p:tag name="IGUANATEXSIZE" val="24"/>
  <p:tag name="IGUANATEXCURSOR" val="337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65,99173"/>
  <p:tag name="OUTPUTTYPE" val="PNG"/>
  <p:tag name="IGUANATEXVERSION" val="159"/>
  <p:tag name="LATEXADDIN" val="\documentclass{article}&#10;\usepackage{amsmath}&#10;\usepackage{xcolor}&#10;\usepackage{amssymb}&#10;&#10;\pagestyle{empty}&#10;&#10;\newcommand{\token}[1]{{\text{\bf\,\texttt{#1}\,}}}&#10;\newcommand{\ltoken}[1]{{\text{\bf\texttt{#1}\,}}}&#10;\newcommand{\ttoken}[1]{{\text{\bf\texttt{#1}}}}&#10;&#10;\begin{document}&#10;&#10;\[&#10;p&#10;\]&#10;&#10;\end{document}"/>
  <p:tag name="IGUANATEXSIZE" val="24"/>
  <p:tag name="IGUANATEXCURSOR" val="281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28.534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token{num}}\mathit{namelist} \token{)}}&#10;&#10;\end{array}&#10;\]&#10;&#10;\end{document}"/>
  <p:tag name="IGUANATEXSIZE" val="40"/>
  <p:tag name="IGUANATEXCURSOR" val="437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784,027"/>
  <p:tag name="OUTPUTTYPE" val="PNG"/>
  <p:tag name="IGUANATEXVERSION" val="159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mathit{expr}}\:\:\mathit{namelist} \token{)}}&#10;&#10;\end{array}&#10;\]&#10;&#10;\end{document}"/>
  <p:tag name="IGUANATEXSIZE" val="40"/>
  <p:tag name="IGUANATEXCURSOR" val="443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784,027"/>
  <p:tag name="OUTPUTTYPE" val="PNG"/>
  <p:tag name="IGUANATEXVERSION" val="159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mathit{expr}}\:\:\mathit{namelist} \token{)}}&#10;&#10;\end{array}&#10;\]&#10;&#10;\end{document}"/>
  <p:tag name="IGUANATEXSIZE" val="40"/>
  <p:tag name="IGUANATEXCURSOR" val="443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28.534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token{num}}\mathit{namelist} \token{)}}&#10;&#10;\end{array}&#10;\]&#10;&#10;\end{document}"/>
  <p:tag name="IGUANATEXSIZE" val="40"/>
  <p:tag name="IGUANATEXCURSOR" val="437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38.02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/>
  <p:tag name="IGUANATEXSIZE" val="40"/>
  <p:tag name="IGUANATEXCURSOR" val="346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583,052"/>
  <p:tag name="OUTPUTTYPE" val="PNG"/>
  <p:tag name="IGUANATEXVERSION" val="159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}\, \textcolor{blue}{\mathit{expr}} \mid \epsilon&#10;&#10;\end{array}&#10;\]&#10;&#10;\end{document}"/>
  <p:tag name="IGUANATEXSIZE" val="40"/>
  <p:tag name="IGUANATEXCURSOR" val="398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668.541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mathit{name}} \mid \epsilon&#10;&#10;\end{array}&#10;\]&#10;&#10;\end{document}"/>
  <p:tag name="IGUANATEXSIZE" val="40"/>
  <p:tag name="IGUANATEXCURSOR" val="410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66.554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textcolor{blue}{\mathtt{num}}} \mid \epsilon&#10;&#10;\end{array}&#10;\]&#10;&#10;\end{document}"/>
  <p:tag name="IGUANATEXSIZE" val="40"/>
  <p:tag name="IGUANATEXCURSOR" val="41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668.541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list} &amp; \rightarrow &amp;&#10;        \textcolor{red}{\mathit{namelist} \token{,} \bullet \mathit{name}} \mid \epsilon&#10;&#10;\end{array}&#10;\]&#10;&#10;\end{document}"/>
  <p:tag name="IGUANATEXSIZE" val="40"/>
  <p:tag name="IGUANATEXCURSOR" val="410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784,027"/>
  <p:tag name="OUTPUTTYPE" val="PNG"/>
  <p:tag name="IGUANATEXVERSION" val="159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textcolor{blue}{\mathit{expr}}\:\:\mathit{namelist} \token{)}}&#10;&#10;\end{array}&#10;\]&#10;&#10;\end{document}"/>
  <p:tag name="IGUANATEXSIZE" val="40"/>
  <p:tag name="IGUANATEXCURSOR" val="443"/>
  <p:tag name="TRANSPARENCY" val="True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85,6393"/>
  <p:tag name="OUTPUTTYPE" val="PNG"/>
  <p:tag name="IGUANATEXVERSION" val="159"/>
  <p:tag name="LATEXADDIN" val="\documentclass{article}&#10;\usepackage{amsmath}&#10;\pagestyle{empty}&#10;\begin{document}&#10;&#10;&#10;\[\frac{|L(G') \cap T(G_T)|}{|T(G_T)|}\]&#10;&#10;\end{document}"/>
  <p:tag name="IGUANATEXSIZE" val="24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85,6393"/>
  <p:tag name="OUTPUTTYPE" val="PNG"/>
  <p:tag name="IGUANATEXVERSION" val="159"/>
  <p:tag name="LATEXADDIN" val="\documentclass{article}&#10;\usepackage{amsmath}&#10;\pagestyle{empty}&#10;\begin{document}&#10;&#10;&#10;\[\frac{|T(G') \cap L(G_T)|}{|T(G')|}\]&#10;&#10;\end{document}"/>
  <p:tag name="IGUANATEXSIZE" val="24"/>
  <p:tag name="IGUANATEXCURSOR" val="11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38.02"/>
  <p:tag name="LATEXADDIN" val="\documentclass{article}&#10;\usepackage{amsmath}&#10;\usepackage{xcolor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 \mathit{name} &amp; \rightarrow &amp;&#10;        \ldots&#10;          \mid \textcolor{red}{\mathtt{id} \token{(} \bullet \mathit{name}\:\:\mathit{namelist} \token{)}}&#10;&#10;\end{array}&#10;\]&#10;&#10;\end{document}"/>
  <p:tag name="IGUANATEXSIZE" val="40"/>
  <p:tag name="IGUANATEXCURSOR" val="346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8.886"/>
  <p:tag name="ORIGINALWIDTH" val="2670.416"/>
  <p:tag name="LATEXADDIN" val="\documentclass{article}&#10;\usepackage{amsmath}&#10;\usepackage{bold-extra}&#10;&#10;\pagestyle{empty}&#10;&#10;\newcommand{\token}[1]{{\text{\bf\,\texttt{#1}\,}}}&#10;\newcommand{\ltoken}[1]{{\text{\bf\texttt{#1}\,}}}&#10;\newcommand{\ttoken}[1]{{\text{\bf\texttt{#1}}}}&#10;&#10;\begin{document}&#10;&#10;&#10;\small&#10;\[\begin{array}{l@{\:}r@{\:\,}l}&#10;    \mathit{prog} &amp; \rightarrow &#10;      &amp; \ltoken{program}\,\mathtt{id}\:\mathit{body} \\&#10;      &amp; \mid &amp; \ltoken{program}\,\mathtt{id}\:\mathit{fdecllist}\!\:\:\mathit{body} &#10;\\&#10;    \mathit{fdecllist} &amp; \rightarrow &#10;      &amp; \mathit{fdecl} \mid \mathit{fdecl} \!\:\: \mathit{fdecllist} &#10;\\&#10;    \mathit{fdecl} &amp; \rightarrow&#10;        &amp; \ltoken{def}\,\mathtt{id} \token{(}&#10;            \mathit{paramlist} \token{)} \mathit{body} \\&#10;%        &amp; \mid &amp; \ltoken{def}\,\mathtt{id} \token{(}&#10;%     \mathit{paramlist} \token{)} \token{-&gt;}\!\:\: \mathit{type}\:\mathtt{id}\!\:\:\mathit{body}&#10;%\\&#10;    \mathit{paramlist} &amp;  \rightarrow &amp; \mathit{param} \mid \mathit{param} \token{,} \mathit{paramlist}&#10;\\&#10;    \mathit{param} &amp; \rightarrow &amp; \mathit{type} \!\:\: \mathtt{id} \mid \mathit{type} \token{array} &#10;        \mathtt{id} &#10;\\&#10;    \mathit{type} &amp; \rightarrow &#10; &amp; \ltoken{boolean}\mid\token{int}&#10;\\&#10;    \mathit{body} &amp; \rightarrow &amp; \ltoken{begin} \mathit{stmts} \token{end} \\&#10; &amp;\mid &amp; \ltoken{begin} \mathit{vdecllist}\:\mathit{stmts}\:\token{end} &#10;\\[-0.5ex]&#10;\ldots\\&#10;%    \mathit{vdecllist} &amp; \rightarrow &#10;% &amp; \mathit{vdecl} \mid \mathit{vdecl} \!\:\: \mathit{vdecllist}&#10;%\\&#10;%    \mathit{vdecl} &amp; \rightarrow &amp; &#10;%        \mathit{type} \!\:\: \mathit{idlist} \token{;} &#10;%        \mid \mathit{type} \token{array}  \mathit{idlist} \token{;}&#10;%\\&#10;%    &#10;%    \mathit{idlist} &amp; \rightarrow &amp; \mathtt{id} \mid \mathtt{id} \token{,} \mathit{idlist} &#10;%\\&#10;    \mathit{stmts} &amp; \rightarrow &#10; &amp; \ltoken{relax} \mid \mathit{stmtlist}&#10;\\&#10;    \mathit{stmtlist}  &amp; \rightarrow &amp; \mathit{stmt} \mid&#10;        \mathit{stmt} \token{;} \mathit{stmtlist} &#10;\\&#10;    \mathit{stmt} &amp; \rightarrow &#10;        &amp;\mathit{assign} \mid \mathit{cond} \mid \ldots&#10;\\&#10;    \mathit{assign} &amp; \rightarrow &#10; &amp; \mathit{name} \mid \mathit{name} \token{::=} \mathit{expr} &#10; % \mid \mathit{name}&#10; % \token{::=} \token{array} \mathit{simple}&#10;\\&#10;    \mathit{cond} &amp; \rightarrow &amp;&#10;             \ltoken{if} \mathit{expr} \token{then} \mathit{stmts} \token{end} \mid \ldots&#10;% &amp; \mid &amp; \ltoken{if} \mathit{expr} \token{then} \mathit{stmts}\!\:\: \mathit{elsiflist} \token{end} \\&#10;% &amp; \mid &amp; \ltoken{if} \mathit{expr} \token{then} \mathit{stmts} \token{else} \mathit{stmts} \token{end} \\&#10;%    &amp; \mid &amp; \ltoken{if} \mathit{expr} \token{then} \mathit{stmts}\!\:\:\mathit{elsiflist} \token{else} &#10;% \mathit{stmts} \token{end}&#10;%\\&#10;%    \mathit{elsiflist} &amp; \rightarrow &amp;&#10;%        \ltoken{elsif} \mathit{expr} \token{then} \mathit{stmts} \\&#10;%        &amp; \mid &amp; \ltoken{elsif} \mathit{expr} \token{then} \mathit{stmts} \!\:\: \mathit{elsiflist}&#10;\\[-0.5ex]&#10;\ldots\\&#10;    % expr :- simple, (relop, simple)? .&#10;    \mathit{expr} &amp; \rightarrow &#10; &amp; \mathit{simple} \mid \mathit{simple} \!\:\: \mathit{relop}\:\mathit{simple}&#10;\\&#10;%    % relop :- '=' | '&gt;=' | '&gt;' | '&lt;=' | '&lt;' | '/='.&#10;%    \mathit{relop} &amp; \rightarrow &#10;% &amp; \ltoken{=}  \mid \token{&gt;=} \mid \token{&gt;} \mid&#10;%   \token{&lt;=} \mid \token{&lt;}  \mid \token{/=}&#10;%\\&#10;    % simple :- '-'?, term, (addop, term)* .&#10;    \mathit{simple} &amp; \rightarrow &#10; &amp; \ltoken{-} \mathit{termlist} \mid \mathit{termlist}&#10;\\[-0.5ex]&#10;\ldots\\&#10;%    \mathit{termlist} &amp; \rightarrow &amp;&#10;%        \mathit{term} \mid&#10;%        \mathit{term} \!\:\: \mathit{addop}  \!\:\: \mathit{termlist} &#10;%\\&#10;%    \mathit{addop} &amp; \rightarrow &#10;% &amp; \token{-} \mid \token{or} \mid \token{+}&#10;%\\&#10;%    % term :- factor, (mulop, factor)* .&#10;%    \mathit{term} &amp; \rightarrow &#10;% &amp; \mathit{factorlist}&#10;%\\&#10;%    \mathit{factorlist} &amp; \rightarrow &amp;&#10;%    \mathit{factor} \mid&#10;%    \mathit{factor}\!\:\:\mathit{mulop}\!\:\:\mathit{factorlist} &#10;%\\&#10;%    \mathit{mulop} &amp; \rightarrow &#10;% &amp; \ltoken{and} \mid \token{/} \mid \token{*} \mid \token{rem}&#10;%\\&#10;    \mathit{factor} &amp; \rightarrow &#10;      &amp; \mathit{name} \mid \mathtt{num }\mid \token{(}\mathit{expr}\token{)} &#10;          \mid \token{not}\mathit{factor}&#10;          % \mid \token{true} \mid \token{false} &#10;\\&#10;    \mathit{name} &amp; \rightarrow &amp;&#10;        \mathtt{id} \mid \mathtt{id} \token{[} \mathit{simple} \token{]}  &#10;          \mid \mathtt{id} \token{(}  \mathit{name}\:\:\mathit{namelist} \token{)}&#10;\\&#10;      \mathit{namelist} &amp; \rightarrow &amp;&#10;            \mathit{namelist} \token{,} \mathit{name} \mid \epsilon&#10;&#10;\end{array}&#10;\]&#10;&#10;\end{document}"/>
  <p:tag name="IGUANATEXSIZE" val="20"/>
  <p:tag name="IGUANATEXCURSOR" val="69"/>
  <p:tag name="TRANSPARENCY" val="True"/>
  <p:tag name="FILENAME" val=""/>
  <p:tag name="LATEXENGINEID" val="0"/>
  <p:tag name="TEMPFOLDER" val="c:\temp\"/>
  <p:tag name="LATEXFORMHEIGHT" val="384"/>
  <p:tag name="LATEXFORMWIDTH" val="689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51378</TotalTime>
  <Words>3223</Words>
  <Application>Microsoft Office PowerPoint</Application>
  <PresentationFormat>Widescreen</PresentationFormat>
  <Paragraphs>547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Droid Sans Mono</vt:lpstr>
      <vt:lpstr>Lucida Console</vt:lpstr>
      <vt:lpstr>MT Extra</vt:lpstr>
      <vt:lpstr>Source Sans Pro</vt:lpstr>
      <vt:lpstr>Office Theme</vt:lpstr>
      <vt:lpstr>PowerPoint Presentation</vt:lpstr>
      <vt:lpstr>Grammars are software. Software contains bugs. </vt:lpstr>
      <vt:lpstr>Grammars are software. Software contains bugs.  But how do you find and fix grammar bugs?</vt:lpstr>
      <vt:lpstr>Grammars are software. Software contains bugs.  But how do you find and fix grammar bugs?</vt:lpstr>
      <vt:lpstr>Grammars are software. Software contains bugs.  But how do you find and fix grammar bugs?</vt:lpstr>
      <vt:lpstr>Grammars are software. Software contains bugs.  But how do you find and fix grammar bugs?</vt:lpstr>
      <vt:lpstr>Grammars are software. Software contains bugs.  But how do you find and fix grammar bugs automatically?</vt:lpstr>
      <vt:lpstr>Grammar repair automates the find-and-fix cycle.</vt:lpstr>
      <vt:lpstr>Passive repair repairs against a fixed test suite.</vt:lpstr>
      <vt:lpstr>Passive repair repairs against a fixed test suite.</vt:lpstr>
      <vt:lpstr>Grammar patches via symbol string edit operations</vt:lpstr>
      <vt:lpstr>Grammar patches via symbol string edit operations (cont.)</vt:lpstr>
      <vt:lpstr>Grammar patches via symbol string edit operations (cont.)</vt:lpstr>
      <vt:lpstr>Passive repair examples</vt:lpstr>
      <vt:lpstr>Fixing over-generalizing grammar bugs  </vt:lpstr>
      <vt:lpstr>Fixing over-generalizing grammar bugs  </vt:lpstr>
      <vt:lpstr>Fixing over-generalizing grammar bugs  </vt:lpstr>
      <vt:lpstr>Language Tightening Transformations</vt:lpstr>
      <vt:lpstr>Active repair generates the test suites used for repair.</vt:lpstr>
      <vt:lpstr>Active repair generates the test suites used for repair.</vt:lpstr>
      <vt:lpstr>Active repair examples</vt:lpstr>
      <vt:lpstr>Grammar Repair Evaluation </vt:lpstr>
      <vt:lpstr>Grammar Repair Evaluation </vt:lpstr>
      <vt:lpstr>Passive repair is effective.</vt:lpstr>
      <vt:lpstr>Detailed Results: Passive Repair</vt:lpstr>
      <vt:lpstr>Active repair is slower but much better!</vt:lpstr>
      <vt:lpstr>Detailed Results: Active Repair</vt:lpstr>
      <vt:lpstr>Automatic grammar repair is possible. </vt:lpstr>
    </vt:vector>
  </TitlesOfParts>
  <Company>Stellenbosch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Fischer, B, Prof [bfischer@sun.ac.za]</dc:creator>
  <cp:lastModifiedBy>Fischer, B, Prof [bfischer@sun.ac.za]</cp:lastModifiedBy>
  <cp:revision>679</cp:revision>
  <cp:lastPrinted>2022-05-22T08:41:09Z</cp:lastPrinted>
  <dcterms:created xsi:type="dcterms:W3CDTF">2020-10-27T07:40:33Z</dcterms:created>
  <dcterms:modified xsi:type="dcterms:W3CDTF">2023-04-06T08:15:23Z</dcterms:modified>
</cp:coreProperties>
</file>